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88"/>
  </p:notesMasterIdLst>
  <p:handoutMasterIdLst>
    <p:handoutMasterId r:id="rId89"/>
  </p:handoutMasterIdLst>
  <p:sldIdLst>
    <p:sldId id="445" r:id="rId2"/>
    <p:sldId id="665" r:id="rId3"/>
    <p:sldId id="378" r:id="rId4"/>
    <p:sldId id="667" r:id="rId5"/>
    <p:sldId id="590" r:id="rId6"/>
    <p:sldId id="668" r:id="rId7"/>
    <p:sldId id="671" r:id="rId8"/>
    <p:sldId id="669" r:id="rId9"/>
    <p:sldId id="666" r:id="rId10"/>
    <p:sldId id="591" r:id="rId11"/>
    <p:sldId id="593" r:id="rId12"/>
    <p:sldId id="594" r:id="rId13"/>
    <p:sldId id="595" r:id="rId14"/>
    <p:sldId id="597" r:id="rId15"/>
    <p:sldId id="599" r:id="rId16"/>
    <p:sldId id="600" r:id="rId17"/>
    <p:sldId id="601" r:id="rId18"/>
    <p:sldId id="602" r:id="rId19"/>
    <p:sldId id="603" r:id="rId20"/>
    <p:sldId id="598" r:id="rId21"/>
    <p:sldId id="604" r:id="rId22"/>
    <p:sldId id="605" r:id="rId23"/>
    <p:sldId id="606" r:id="rId24"/>
    <p:sldId id="607" r:id="rId25"/>
    <p:sldId id="608" r:id="rId26"/>
    <p:sldId id="609" r:id="rId27"/>
    <p:sldId id="610" r:id="rId28"/>
    <p:sldId id="611" r:id="rId29"/>
    <p:sldId id="672" r:id="rId30"/>
    <p:sldId id="612" r:id="rId31"/>
    <p:sldId id="613" r:id="rId32"/>
    <p:sldId id="614" r:id="rId33"/>
    <p:sldId id="615" r:id="rId34"/>
    <p:sldId id="616" r:id="rId35"/>
    <p:sldId id="617" r:id="rId36"/>
    <p:sldId id="718" r:id="rId37"/>
    <p:sldId id="618" r:id="rId38"/>
    <p:sldId id="719" r:id="rId39"/>
    <p:sldId id="621" r:id="rId40"/>
    <p:sldId id="622" r:id="rId41"/>
    <p:sldId id="623" r:id="rId42"/>
    <p:sldId id="624" r:id="rId43"/>
    <p:sldId id="625" r:id="rId44"/>
    <p:sldId id="673" r:id="rId45"/>
    <p:sldId id="674" r:id="rId46"/>
    <p:sldId id="626" r:id="rId47"/>
    <p:sldId id="629" r:id="rId48"/>
    <p:sldId id="630" r:id="rId49"/>
    <p:sldId id="676" r:id="rId50"/>
    <p:sldId id="677" r:id="rId51"/>
    <p:sldId id="678" r:id="rId52"/>
    <p:sldId id="635" r:id="rId53"/>
    <p:sldId id="636" r:id="rId54"/>
    <p:sldId id="637" r:id="rId55"/>
    <p:sldId id="681" r:id="rId56"/>
    <p:sldId id="682" r:id="rId57"/>
    <p:sldId id="686" r:id="rId58"/>
    <p:sldId id="687" r:id="rId59"/>
    <p:sldId id="685" r:id="rId60"/>
    <p:sldId id="683" r:id="rId61"/>
    <p:sldId id="638" r:id="rId62"/>
    <p:sldId id="639" r:id="rId63"/>
    <p:sldId id="640" r:id="rId64"/>
    <p:sldId id="641" r:id="rId65"/>
    <p:sldId id="642" r:id="rId66"/>
    <p:sldId id="643" r:id="rId67"/>
    <p:sldId id="644" r:id="rId68"/>
    <p:sldId id="645" r:id="rId69"/>
    <p:sldId id="646" r:id="rId70"/>
    <p:sldId id="647" r:id="rId71"/>
    <p:sldId id="648" r:id="rId72"/>
    <p:sldId id="649" r:id="rId73"/>
    <p:sldId id="650" r:id="rId74"/>
    <p:sldId id="651" r:id="rId75"/>
    <p:sldId id="652" r:id="rId76"/>
    <p:sldId id="653" r:id="rId77"/>
    <p:sldId id="700" r:id="rId78"/>
    <p:sldId id="707" r:id="rId79"/>
    <p:sldId id="708" r:id="rId80"/>
    <p:sldId id="701" r:id="rId81"/>
    <p:sldId id="712" r:id="rId82"/>
    <p:sldId id="584" r:id="rId83"/>
    <p:sldId id="512" r:id="rId84"/>
    <p:sldId id="717" r:id="rId85"/>
    <p:sldId id="716" r:id="rId86"/>
    <p:sldId id="715" r:id="rId87"/>
  </p:sldIdLst>
  <p:sldSz cx="9144000" cy="6858000" type="screen4x3"/>
  <p:notesSz cx="6946900" cy="9232900"/>
  <p:defaultTextStyle>
    <a:defPPr>
      <a:defRPr lang="en-US"/>
    </a:defPPr>
    <a:lvl1pPr algn="l" rtl="0" fontAlgn="base">
      <a:spcBef>
        <a:spcPct val="0"/>
      </a:spcBef>
      <a:spcAft>
        <a:spcPct val="0"/>
      </a:spcAft>
      <a:defRPr sz="2400" b="1" kern="1200">
        <a:solidFill>
          <a:schemeClr val="tx1"/>
        </a:solidFill>
        <a:latin typeface="Times New Roman" pitchFamily="18" charset="0"/>
        <a:ea typeface="宋体" charset="-122"/>
        <a:cs typeface="+mn-cs"/>
      </a:defRPr>
    </a:lvl1pPr>
    <a:lvl2pPr marL="457200" algn="l" rtl="0" fontAlgn="base">
      <a:spcBef>
        <a:spcPct val="0"/>
      </a:spcBef>
      <a:spcAft>
        <a:spcPct val="0"/>
      </a:spcAft>
      <a:defRPr sz="2400" b="1" kern="1200">
        <a:solidFill>
          <a:schemeClr val="tx1"/>
        </a:solidFill>
        <a:latin typeface="Times New Roman" pitchFamily="18" charset="0"/>
        <a:ea typeface="宋体" charset="-122"/>
        <a:cs typeface="+mn-cs"/>
      </a:defRPr>
    </a:lvl2pPr>
    <a:lvl3pPr marL="914400" algn="l" rtl="0" fontAlgn="base">
      <a:spcBef>
        <a:spcPct val="0"/>
      </a:spcBef>
      <a:spcAft>
        <a:spcPct val="0"/>
      </a:spcAft>
      <a:defRPr sz="2400" b="1" kern="1200">
        <a:solidFill>
          <a:schemeClr val="tx1"/>
        </a:solidFill>
        <a:latin typeface="Times New Roman" pitchFamily="18" charset="0"/>
        <a:ea typeface="宋体" charset="-122"/>
        <a:cs typeface="+mn-cs"/>
      </a:defRPr>
    </a:lvl3pPr>
    <a:lvl4pPr marL="1371600" algn="l" rtl="0" fontAlgn="base">
      <a:spcBef>
        <a:spcPct val="0"/>
      </a:spcBef>
      <a:spcAft>
        <a:spcPct val="0"/>
      </a:spcAft>
      <a:defRPr sz="2400" b="1" kern="1200">
        <a:solidFill>
          <a:schemeClr val="tx1"/>
        </a:solidFill>
        <a:latin typeface="Times New Roman" pitchFamily="18" charset="0"/>
        <a:ea typeface="宋体" charset="-122"/>
        <a:cs typeface="+mn-cs"/>
      </a:defRPr>
    </a:lvl4pPr>
    <a:lvl5pPr marL="1828800" algn="l" rtl="0" fontAlgn="base">
      <a:spcBef>
        <a:spcPct val="0"/>
      </a:spcBef>
      <a:spcAft>
        <a:spcPct val="0"/>
      </a:spcAft>
      <a:defRPr sz="2400" b="1" kern="1200">
        <a:solidFill>
          <a:schemeClr val="tx1"/>
        </a:solidFill>
        <a:latin typeface="Times New Roman" pitchFamily="18" charset="0"/>
        <a:ea typeface="宋体" charset="-122"/>
        <a:cs typeface="+mn-cs"/>
      </a:defRPr>
    </a:lvl5pPr>
    <a:lvl6pPr marL="2286000" algn="l" defTabSz="914400" rtl="0" eaLnBrk="1" latinLnBrk="0" hangingPunct="1">
      <a:defRPr sz="2400" b="1" kern="1200">
        <a:solidFill>
          <a:schemeClr val="tx1"/>
        </a:solidFill>
        <a:latin typeface="Times New Roman" pitchFamily="18" charset="0"/>
        <a:ea typeface="宋体" charset="-122"/>
        <a:cs typeface="+mn-cs"/>
      </a:defRPr>
    </a:lvl6pPr>
    <a:lvl7pPr marL="2743200" algn="l" defTabSz="914400" rtl="0" eaLnBrk="1" latinLnBrk="0" hangingPunct="1">
      <a:defRPr sz="2400" b="1" kern="1200">
        <a:solidFill>
          <a:schemeClr val="tx1"/>
        </a:solidFill>
        <a:latin typeface="Times New Roman" pitchFamily="18" charset="0"/>
        <a:ea typeface="宋体" charset="-122"/>
        <a:cs typeface="+mn-cs"/>
      </a:defRPr>
    </a:lvl7pPr>
    <a:lvl8pPr marL="3200400" algn="l" defTabSz="914400" rtl="0" eaLnBrk="1" latinLnBrk="0" hangingPunct="1">
      <a:defRPr sz="2400" b="1" kern="1200">
        <a:solidFill>
          <a:schemeClr val="tx1"/>
        </a:solidFill>
        <a:latin typeface="Times New Roman" pitchFamily="18" charset="0"/>
        <a:ea typeface="宋体" charset="-122"/>
        <a:cs typeface="+mn-cs"/>
      </a:defRPr>
    </a:lvl8pPr>
    <a:lvl9pPr marL="3657600" algn="l" defTabSz="914400" rtl="0" eaLnBrk="1" latinLnBrk="0" hangingPunct="1">
      <a:defRPr sz="2400" b="1" kern="1200">
        <a:solidFill>
          <a:schemeClr val="tx1"/>
        </a:solidFill>
        <a:latin typeface="Times New Roman" pitchFamily="18"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3" autoAdjust="0"/>
    <p:restoredTop sz="87521" autoAdjust="0"/>
  </p:normalViewPr>
  <p:slideViewPr>
    <p:cSldViewPr>
      <p:cViewPr>
        <p:scale>
          <a:sx n="66" d="100"/>
          <a:sy n="66" d="100"/>
        </p:scale>
        <p:origin x="-148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3366" y="-120"/>
      </p:cViewPr>
      <p:guideLst>
        <p:guide orient="horz" pos="2908"/>
        <p:guide pos="218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2.wmf"/><Relationship Id="rId4"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5513" eaLnBrk="1" hangingPunct="1">
              <a:defRPr sz="1200" b="0">
                <a:ea typeface="+mn-ea"/>
              </a:defRPr>
            </a:lvl1pPr>
          </a:lstStyle>
          <a:p>
            <a:pPr>
              <a:defRPr/>
            </a:pPr>
            <a:endParaRPr lang="zh-CN" altLang="en-US"/>
          </a:p>
        </p:txBody>
      </p:sp>
      <p:sp>
        <p:nvSpPr>
          <p:cNvPr id="73731" name="Rectangle 3"/>
          <p:cNvSpPr>
            <a:spLocks noGrp="1" noChangeArrowheads="1"/>
          </p:cNvSpPr>
          <p:nvPr>
            <p:ph type="dt" sz="quarter" idx="1"/>
          </p:nvPr>
        </p:nvSpPr>
        <p:spPr bwMode="auto">
          <a:xfrm>
            <a:off x="393700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5513" eaLnBrk="1" hangingPunct="1">
              <a:defRPr sz="1200" b="0">
                <a:ea typeface="+mn-ea"/>
              </a:defRPr>
            </a:lvl1pPr>
          </a:lstStyle>
          <a:p>
            <a:pPr>
              <a:defRPr/>
            </a:pPr>
            <a:endParaRPr lang="en-US" altLang="zh-CN"/>
          </a:p>
        </p:txBody>
      </p:sp>
      <p:sp>
        <p:nvSpPr>
          <p:cNvPr id="73732" name="Rectangle 4"/>
          <p:cNvSpPr>
            <a:spLocks noGrp="1" noChangeArrowheads="1"/>
          </p:cNvSpPr>
          <p:nvPr>
            <p:ph type="ftr" sz="quarter" idx="2"/>
          </p:nvPr>
        </p:nvSpPr>
        <p:spPr bwMode="auto">
          <a:xfrm>
            <a:off x="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5513" eaLnBrk="1" hangingPunct="1">
              <a:defRPr sz="1200" b="0">
                <a:ea typeface="+mn-ea"/>
              </a:defRPr>
            </a:lvl1pPr>
          </a:lstStyle>
          <a:p>
            <a:pPr>
              <a:defRPr/>
            </a:pPr>
            <a:endParaRPr lang="en-US" altLang="zh-CN"/>
          </a:p>
        </p:txBody>
      </p:sp>
      <p:sp>
        <p:nvSpPr>
          <p:cNvPr id="73733" name="Rectangle 5"/>
          <p:cNvSpPr>
            <a:spLocks noGrp="1" noChangeArrowheads="1"/>
          </p:cNvSpPr>
          <p:nvPr>
            <p:ph type="sldNum" sz="quarter" idx="3"/>
          </p:nvPr>
        </p:nvSpPr>
        <p:spPr bwMode="auto">
          <a:xfrm>
            <a:off x="393700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5513" eaLnBrk="1" hangingPunct="1">
              <a:defRPr sz="1200" b="0">
                <a:ea typeface="+mn-ea"/>
              </a:defRPr>
            </a:lvl1pPr>
          </a:lstStyle>
          <a:p>
            <a:pPr>
              <a:defRPr/>
            </a:pPr>
            <a:fld id="{26E2E9CA-FC62-4417-A285-2E0CEB99A8FD}" type="slidenum">
              <a:rPr lang="zh-CN" altLang="en-US"/>
              <a:pPr>
                <a:defRPr/>
              </a:pPr>
              <a:t>‹#›</a:t>
            </a:fld>
            <a:endParaRPr lang="en-US" altLang="zh-CN"/>
          </a:p>
        </p:txBody>
      </p:sp>
    </p:spTree>
    <p:extLst>
      <p:ext uri="{BB962C8B-B14F-4D97-AF65-F5344CB8AC3E}">
        <p14:creationId xmlns:p14="http://schemas.microsoft.com/office/powerpoint/2010/main" val="26832599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5513" eaLnBrk="1" hangingPunct="1">
              <a:defRPr sz="1200" b="0">
                <a:ea typeface="+mn-ea"/>
              </a:defRPr>
            </a:lvl1pPr>
          </a:lstStyle>
          <a:p>
            <a:pPr>
              <a:defRPr/>
            </a:pPr>
            <a:endParaRPr lang="zh-CN" altLang="en-US"/>
          </a:p>
        </p:txBody>
      </p:sp>
      <p:sp>
        <p:nvSpPr>
          <p:cNvPr id="14339" name="Rectangle 3"/>
          <p:cNvSpPr>
            <a:spLocks noGrp="1" noChangeArrowheads="1"/>
          </p:cNvSpPr>
          <p:nvPr>
            <p:ph type="dt" idx="1"/>
          </p:nvPr>
        </p:nvSpPr>
        <p:spPr bwMode="auto">
          <a:xfrm>
            <a:off x="393700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5513" eaLnBrk="1" hangingPunct="1">
              <a:defRPr sz="1200" b="0">
                <a:ea typeface="+mn-ea"/>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66813" y="693738"/>
            <a:ext cx="4614862" cy="346075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925513" y="4384675"/>
            <a:ext cx="5095875" cy="415448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4342" name="Rectangle 6"/>
          <p:cNvSpPr>
            <a:spLocks noGrp="1" noChangeArrowheads="1"/>
          </p:cNvSpPr>
          <p:nvPr>
            <p:ph type="ftr" sz="quarter" idx="4"/>
          </p:nvPr>
        </p:nvSpPr>
        <p:spPr bwMode="auto">
          <a:xfrm>
            <a:off x="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5513" eaLnBrk="1" hangingPunct="1">
              <a:defRPr sz="1200" b="0">
                <a:ea typeface="+mn-ea"/>
              </a:defRPr>
            </a:lvl1pPr>
          </a:lstStyle>
          <a:p>
            <a:pPr>
              <a:defRPr/>
            </a:pPr>
            <a:endParaRPr lang="en-US" altLang="zh-CN"/>
          </a:p>
        </p:txBody>
      </p:sp>
      <p:sp>
        <p:nvSpPr>
          <p:cNvPr id="14343" name="Rectangle 7"/>
          <p:cNvSpPr>
            <a:spLocks noGrp="1" noChangeArrowheads="1"/>
          </p:cNvSpPr>
          <p:nvPr>
            <p:ph type="sldNum" sz="quarter" idx="5"/>
          </p:nvPr>
        </p:nvSpPr>
        <p:spPr bwMode="auto">
          <a:xfrm>
            <a:off x="393700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5513" eaLnBrk="1" hangingPunct="1">
              <a:defRPr sz="1200" b="0">
                <a:ea typeface="+mn-ea"/>
              </a:defRPr>
            </a:lvl1pPr>
          </a:lstStyle>
          <a:p>
            <a:pPr>
              <a:defRPr/>
            </a:pPr>
            <a:fld id="{2DAD1016-B37C-43A2-8446-0ED9F07BC1A1}" type="slidenum">
              <a:rPr lang="zh-CN" altLang="en-US"/>
              <a:pPr>
                <a:defRPr/>
              </a:pPr>
              <a:t>‹#›</a:t>
            </a:fld>
            <a:endParaRPr lang="en-US" altLang="zh-CN"/>
          </a:p>
        </p:txBody>
      </p:sp>
    </p:spTree>
    <p:extLst>
      <p:ext uri="{BB962C8B-B14F-4D97-AF65-F5344CB8AC3E}">
        <p14:creationId xmlns:p14="http://schemas.microsoft.com/office/powerpoint/2010/main" val="29337501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p:spPr>
        <p:txBody>
          <a:bodyPr/>
          <a:lstStyle/>
          <a:p>
            <a:endParaRPr lang="en-US" altLang="zh-CN" smtClean="0"/>
          </a:p>
          <a:p>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5CC4353-BABC-42A3-8944-55D4CFDF1AF9}" type="slidenum">
              <a:rPr lang="zh-CN" altLang="en-US"/>
              <a:pPr>
                <a:defRPr/>
              </a:pPr>
              <a:t>12</a:t>
            </a:fld>
            <a:endParaRPr lang="en-US" altLang="zh-CN"/>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401714C-33C1-4CAC-A728-9AE3B9426396}" type="slidenum">
              <a:rPr lang="zh-CN" altLang="en-US"/>
              <a:pPr>
                <a:defRPr/>
              </a:pPr>
              <a:t>13</a:t>
            </a:fld>
            <a:endParaRPr lang="en-US" altLang="zh-CN"/>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3BFAC2D-E653-43DF-99CF-550BF99F8050}" type="slidenum">
              <a:rPr lang="zh-CN" altLang="en-US"/>
              <a:pPr>
                <a:defRPr/>
              </a:pPr>
              <a:t>14</a:t>
            </a:fld>
            <a:endParaRPr lang="en-US" altLang="zh-CN"/>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F4DD5C2-E3FC-4F1A-A05A-C708C4E78FE8}" type="slidenum">
              <a:rPr lang="zh-CN" altLang="en-US"/>
              <a:pPr>
                <a:defRPr/>
              </a:pPr>
              <a:t>15</a:t>
            </a:fld>
            <a:endParaRPr lang="en-US" altLang="zh-CN"/>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959E520-2469-4BFB-93D9-6C42466A1EAF}" type="slidenum">
              <a:rPr lang="zh-CN" altLang="en-US"/>
              <a:pPr>
                <a:defRPr/>
              </a:pPr>
              <a:t>16</a:t>
            </a:fld>
            <a:endParaRPr lang="en-US" altLang="zh-CN"/>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D3F43A9-9872-4B1F-9A72-F5A70D8A7760}" type="slidenum">
              <a:rPr lang="zh-CN" altLang="en-US"/>
              <a:pPr>
                <a:defRPr/>
              </a:pPr>
              <a:t>17</a:t>
            </a:fld>
            <a:endParaRPr lang="en-US" altLang="zh-CN"/>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3728945-3831-40D5-BB43-DAE38ABD675E}" type="slidenum">
              <a:rPr lang="zh-CN" altLang="en-US"/>
              <a:pPr>
                <a:defRPr/>
              </a:pPr>
              <a:t>18</a:t>
            </a:fld>
            <a:endParaRPr lang="en-US" altLang="zh-CN"/>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9870CEC-3D20-4DE8-BAC2-6D57CB94320A}" type="slidenum">
              <a:rPr lang="zh-CN" altLang="en-US"/>
              <a:pPr>
                <a:defRPr/>
              </a:pPr>
              <a:t>19</a:t>
            </a:fld>
            <a:endParaRPr lang="en-US" altLang="zh-CN"/>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E48D5CA-FAD8-4690-89C2-4DE224D57057}" type="slidenum">
              <a:rPr lang="zh-CN" altLang="en-US"/>
              <a:pPr>
                <a:defRPr/>
              </a:pPr>
              <a:t>20</a:t>
            </a:fld>
            <a:endParaRPr lang="en-US" altLang="zh-CN"/>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5537415-E536-472D-B6D2-DFC5EEF15010}" type="slidenum">
              <a:rPr lang="zh-CN" altLang="en-US"/>
              <a:pPr>
                <a:defRPr/>
              </a:pPr>
              <a:t>21</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6C4D750-1C3B-4A08-A06D-EED876A21443}" type="slidenum">
              <a:rPr lang="zh-CN" altLang="en-US"/>
              <a:pPr>
                <a:defRPr/>
              </a:pPr>
              <a:t>4</a:t>
            </a:fld>
            <a:endParaRPr lang="en-US" altLang="zh-CN"/>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2805A23-DBA1-4C29-9A06-3940813F9A79}" type="slidenum">
              <a:rPr lang="zh-CN" altLang="en-US"/>
              <a:pPr>
                <a:defRPr/>
              </a:pPr>
              <a:t>22</a:t>
            </a:fld>
            <a:endParaRPr lang="en-US" altLang="zh-CN"/>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C3C3B02-2037-4146-8B6D-77D33D1E5764}" type="slidenum">
              <a:rPr lang="zh-CN" altLang="en-US"/>
              <a:pPr>
                <a:defRPr/>
              </a:pPr>
              <a:t>23</a:t>
            </a:fld>
            <a:endParaRPr lang="en-US" altLang="zh-CN"/>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554B944-54B5-426C-B4B1-72BDFD83923C}" type="slidenum">
              <a:rPr lang="zh-CN" altLang="en-US"/>
              <a:pPr>
                <a:defRPr/>
              </a:pPr>
              <a:t>24</a:t>
            </a:fld>
            <a:endParaRPr lang="en-US" altLang="zh-CN"/>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8926E27-7B9B-44E2-A364-06D6819138FA}" type="slidenum">
              <a:rPr lang="zh-CN" altLang="en-US"/>
              <a:pPr>
                <a:defRPr/>
              </a:pPr>
              <a:t>25</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CFA43C8-9BFE-4649-8197-89CA37720C34}" type="slidenum">
              <a:rPr lang="zh-CN" altLang="en-US"/>
              <a:pPr>
                <a:defRPr/>
              </a:pPr>
              <a:t>26</a:t>
            </a:fld>
            <a:endParaRPr lang="en-US" altLang="zh-CN"/>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8CEBCC9-1B6A-4705-BAB1-5CCA9ABA6F47}" type="slidenum">
              <a:rPr lang="zh-CN" altLang="en-US"/>
              <a:pPr>
                <a:defRPr/>
              </a:pPr>
              <a:t>27</a:t>
            </a:fld>
            <a:endParaRPr lang="en-US" altLang="zh-CN"/>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E3FEC27-713E-46F4-AB45-434C70F8374B}" type="slidenum">
              <a:rPr lang="zh-CN" altLang="en-US"/>
              <a:pPr>
                <a:defRPr/>
              </a:pPr>
              <a:t>28</a:t>
            </a:fld>
            <a:endParaRPr lang="en-US" altLang="zh-CN"/>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0AD018C-9E33-4B3C-AC78-F262483FA2C3}" type="slidenum">
              <a:rPr lang="zh-CN" altLang="en-US"/>
              <a:pPr>
                <a:defRPr/>
              </a:pPr>
              <a:t>29</a:t>
            </a:fld>
            <a:endParaRPr lang="en-US" altLang="zh-CN"/>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88F2268-AA62-431A-9DA7-5A276E4D3D3B}" type="slidenum">
              <a:rPr lang="zh-CN" altLang="en-US"/>
              <a:pPr>
                <a:defRPr/>
              </a:pPr>
              <a:t>30</a:t>
            </a:fld>
            <a:endParaRPr lang="en-US" altLang="zh-CN"/>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699F18F-6470-43D5-B463-D616A2A421B1}" type="slidenum">
              <a:rPr lang="zh-CN" altLang="en-US"/>
              <a:pPr>
                <a:defRPr/>
              </a:pPr>
              <a:t>31</a:t>
            </a:fld>
            <a:endParaRPr lang="en-US" altLang="zh-CN"/>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A08B207-AE03-474A-AEEB-127E68AB1EA0}" type="slidenum">
              <a:rPr lang="zh-CN" altLang="en-US"/>
              <a:pPr>
                <a:defRPr/>
              </a:pPr>
              <a:t>5</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DFA7F93-2CCF-4C69-BF9D-997A4DB17E12}" type="slidenum">
              <a:rPr lang="zh-CN" altLang="en-US"/>
              <a:pPr>
                <a:defRPr/>
              </a:pPr>
              <a:t>32</a:t>
            </a:fld>
            <a:endParaRPr lang="en-US" altLang="zh-CN"/>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CCE1072-942B-4151-B035-86D2941A82AC}" type="slidenum">
              <a:rPr lang="zh-CN" altLang="en-US"/>
              <a:pPr>
                <a:defRPr/>
              </a:pPr>
              <a:t>33</a:t>
            </a:fld>
            <a:endParaRPr lang="en-US" altLang="zh-CN"/>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B565ED6-55C9-4827-AA64-0310B857BEB4}" type="slidenum">
              <a:rPr lang="zh-CN" altLang="en-US"/>
              <a:pPr>
                <a:defRPr/>
              </a:pPr>
              <a:t>34</a:t>
            </a:fld>
            <a:endParaRPr lang="en-US" altLang="zh-CN"/>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FDE67FE-B976-4B9C-A9D7-CA025C086360}" type="slidenum">
              <a:rPr lang="zh-CN" altLang="en-US"/>
              <a:pPr>
                <a:defRPr/>
              </a:pPr>
              <a:t>35</a:t>
            </a:fld>
            <a:endParaRPr lang="en-US" altLang="zh-CN"/>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FDE67FE-B976-4B9C-A9D7-CA025C086360}" type="slidenum">
              <a:rPr lang="zh-CN" altLang="en-US"/>
              <a:pPr>
                <a:defRPr/>
              </a:pPr>
              <a:t>36</a:t>
            </a:fld>
            <a:endParaRPr lang="en-US" altLang="zh-CN"/>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2D0DC88-D0FA-462A-B9C7-CE482BF8583D}" type="slidenum">
              <a:rPr lang="zh-CN" altLang="en-US"/>
              <a:pPr>
                <a:defRPr/>
              </a:pPr>
              <a:t>37</a:t>
            </a:fld>
            <a:endParaRPr lang="en-US" altLang="zh-CN"/>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2D0DC88-D0FA-462A-B9C7-CE482BF8583D}" type="slidenum">
              <a:rPr lang="zh-CN" altLang="en-US"/>
              <a:pPr>
                <a:defRPr/>
              </a:pPr>
              <a:t>38</a:t>
            </a:fld>
            <a:endParaRPr lang="en-US" altLang="zh-CN"/>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0446422-4450-4F29-94EB-AEC1A127B012}" type="slidenum">
              <a:rPr lang="zh-CN" altLang="en-US"/>
              <a:pPr>
                <a:defRPr/>
              </a:pPr>
              <a:t>39</a:t>
            </a:fld>
            <a:endParaRPr lang="en-US" altLang="zh-CN"/>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AB0D848-7D54-4EF3-A3F8-59DFBCD2D359}" type="slidenum">
              <a:rPr lang="zh-CN" altLang="en-US"/>
              <a:pPr>
                <a:defRPr/>
              </a:pPr>
              <a:t>40</a:t>
            </a:fld>
            <a:endParaRPr lang="en-US" altLang="zh-CN"/>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8BC9147-3721-4EFE-8366-58D0EDD59A91}" type="slidenum">
              <a:rPr lang="zh-CN" altLang="en-US"/>
              <a:pPr>
                <a:defRPr/>
              </a:pPr>
              <a:t>41</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B08EB04-BAEE-4986-8AEB-732CB31479D3}" type="slidenum">
              <a:rPr lang="zh-CN" altLang="en-US"/>
              <a:pPr>
                <a:defRPr/>
              </a:pPr>
              <a:t>6</a:t>
            </a:fld>
            <a:endParaRPr lang="en-US" altLang="zh-CN"/>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8A59046-FE82-4DE0-8BE3-9495152302CA}" type="slidenum">
              <a:rPr lang="zh-CN" altLang="en-US"/>
              <a:pPr>
                <a:defRPr/>
              </a:pPr>
              <a:t>42</a:t>
            </a:fld>
            <a:endParaRPr lang="en-US" altLang="zh-CN"/>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C272D72-C41E-46D0-98B7-7E200BB11AD2}" type="slidenum">
              <a:rPr lang="zh-CN" altLang="en-US"/>
              <a:pPr>
                <a:defRPr/>
              </a:pPr>
              <a:t>43</a:t>
            </a:fld>
            <a:endParaRPr lang="en-US" altLang="zh-CN"/>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ADB45BE-87FB-4A6C-87F7-54512D543339}" type="slidenum">
              <a:rPr lang="zh-CN" altLang="en-US"/>
              <a:pPr>
                <a:defRPr/>
              </a:pPr>
              <a:t>44</a:t>
            </a:fld>
            <a:endParaRPr lang="en-US" altLang="zh-CN"/>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A2AAE80-1515-4955-936A-D12C2ECAFE79}" type="slidenum">
              <a:rPr lang="zh-CN" altLang="en-US"/>
              <a:pPr>
                <a:defRPr/>
              </a:pPr>
              <a:t>45</a:t>
            </a:fld>
            <a:endParaRPr lang="en-US" altLang="zh-CN"/>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88844C1-8B48-4C57-9305-0A2EA455B0A2}" type="slidenum">
              <a:rPr lang="zh-CN" altLang="en-US"/>
              <a:pPr>
                <a:defRPr/>
              </a:pPr>
              <a:t>46</a:t>
            </a:fld>
            <a:endParaRPr lang="en-US" altLang="zh-CN"/>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0F37104-C3FD-4178-AA8A-F0C93A66817E}" type="slidenum">
              <a:rPr lang="zh-CN" altLang="en-US"/>
              <a:pPr>
                <a:defRPr/>
              </a:pPr>
              <a:t>47</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CC3A6ED-013D-48BA-9BE8-2CF69C1A5756}" type="slidenum">
              <a:rPr lang="zh-CN" altLang="en-US"/>
              <a:pPr>
                <a:defRPr/>
              </a:pPr>
              <a:t>48</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F37B06F-6087-4962-8342-7F227B15C385}" type="slidenum">
              <a:rPr lang="zh-CN" altLang="en-US"/>
              <a:pPr>
                <a:defRPr/>
              </a:pPr>
              <a:t>49</a:t>
            </a:fld>
            <a:endParaRPr lang="en-US" altLang="zh-CN"/>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F6DD26-AFFF-443F-B6B5-746C902786BF}" type="slidenum">
              <a:rPr lang="zh-CN" altLang="en-US"/>
              <a:pPr>
                <a:defRPr/>
              </a:pPr>
              <a:t>50</a:t>
            </a:fld>
            <a:endParaRPr lang="en-US" altLang="zh-CN"/>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4B4DCE1-AEBE-4606-A37C-1E12D567D925}" type="slidenum">
              <a:rPr lang="zh-CN" altLang="en-US"/>
              <a:pPr>
                <a:defRPr/>
              </a:pPr>
              <a:t>51</a:t>
            </a:fld>
            <a:endParaRPr lang="en-US" altLang="zh-CN"/>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15FF3F5-AF41-445D-B55C-518B82AD64AF}" type="slidenum">
              <a:rPr lang="zh-CN" altLang="en-US"/>
              <a:pPr>
                <a:defRPr/>
              </a:pPr>
              <a:t>7</a:t>
            </a:fld>
            <a:endParaRPr lang="en-US" altLang="zh-CN"/>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565EFDF-4C81-4218-98C2-E2BA3CCB8A71}" type="slidenum">
              <a:rPr lang="zh-CN" altLang="en-US"/>
              <a:pPr>
                <a:defRPr/>
              </a:pPr>
              <a:t>52</a:t>
            </a:fld>
            <a:endParaRPr lang="en-US" altLang="zh-CN"/>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703879D-0CE8-460E-9971-E27117114FEC}" type="slidenum">
              <a:rPr lang="zh-CN" altLang="en-US"/>
              <a:pPr>
                <a:defRPr/>
              </a:pPr>
              <a:t>53</a:t>
            </a:fld>
            <a:endParaRPr lang="en-US" altLang="zh-CN"/>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5807875-7BE0-4AAF-B95A-8B155132765B}" type="slidenum">
              <a:rPr lang="zh-CN" altLang="en-US"/>
              <a:pPr>
                <a:defRPr/>
              </a:pPr>
              <a:t>54</a:t>
            </a:fld>
            <a:endParaRPr lang="en-US" altLang="zh-CN"/>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8BDC447-9A25-4AC1-A479-7B29F4073A40}" type="slidenum">
              <a:rPr lang="zh-CN" altLang="en-US"/>
              <a:pPr>
                <a:defRPr/>
              </a:pPr>
              <a:t>55</a:t>
            </a:fld>
            <a:endParaRPr lang="en-US" altLang="zh-CN"/>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7D8F99C-586F-45BE-9F25-289B9A289A94}" type="slidenum">
              <a:rPr lang="zh-CN" altLang="en-US"/>
              <a:pPr>
                <a:defRPr/>
              </a:pPr>
              <a:t>56</a:t>
            </a:fld>
            <a:endParaRPr lang="en-US" altLang="zh-CN"/>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2F49D03-3EE4-4927-9D20-7F938A6D2F2F}" type="slidenum">
              <a:rPr lang="zh-CN" altLang="en-US"/>
              <a:pPr>
                <a:defRPr/>
              </a:pPr>
              <a:t>59</a:t>
            </a:fld>
            <a:endParaRPr lang="en-US" altLang="zh-CN"/>
          </a:p>
        </p:txBody>
      </p:sp>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F1B041F-6F30-4F76-87A9-9A3FB434CE6E}" type="slidenum">
              <a:rPr lang="zh-CN" altLang="en-US"/>
              <a:pPr>
                <a:defRPr/>
              </a:pPr>
              <a:t>60</a:t>
            </a:fld>
            <a:endParaRPr lang="en-US" altLang="zh-CN"/>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AAAA38F-768A-4994-8659-4DCF30F94AE6}" type="slidenum">
              <a:rPr lang="zh-CN" altLang="en-US"/>
              <a:pPr>
                <a:defRPr/>
              </a:pPr>
              <a:t>61</a:t>
            </a:fld>
            <a:endParaRPr lang="en-US" altLang="zh-CN"/>
          </a:p>
        </p:txBody>
      </p:sp>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767A005-F536-4FF6-9744-2922F8E8C756}" type="slidenum">
              <a:rPr lang="zh-CN" altLang="en-US"/>
              <a:pPr>
                <a:defRPr/>
              </a:pPr>
              <a:t>62</a:t>
            </a:fld>
            <a:endParaRPr lang="en-US" altLang="zh-CN"/>
          </a:p>
        </p:txBody>
      </p:sp>
      <p:sp>
        <p:nvSpPr>
          <p:cNvPr id="354306" name="Rectangle 2"/>
          <p:cNvSpPr>
            <a:spLocks noGrp="1" noRot="1" noChangeAspect="1" noChangeArrowheads="1" noTextEdit="1"/>
          </p:cNvSpPr>
          <p:nvPr>
            <p:ph type="sldImg"/>
          </p:nvPr>
        </p:nvSpPr>
        <p:spPr>
          <a:ln/>
        </p:spPr>
      </p:sp>
      <p:sp>
        <p:nvSpPr>
          <p:cNvPr id="35430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8E426F9-A985-4639-AAB6-1BD96AF4185C}" type="slidenum">
              <a:rPr lang="zh-CN" altLang="en-US"/>
              <a:pPr>
                <a:defRPr/>
              </a:pPr>
              <a:t>63</a:t>
            </a:fld>
            <a:endParaRPr lang="en-US" altLang="zh-CN"/>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176D56A-46F0-43C9-B002-ED566EF6476F}" type="slidenum">
              <a:rPr lang="zh-CN" altLang="en-US"/>
              <a:pPr>
                <a:defRPr/>
              </a:pPr>
              <a:t>8</a:t>
            </a:fld>
            <a:endParaRPr lang="en-US" altLang="zh-CN"/>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E5766A3-F6CC-4293-A045-70B6BA77883F}" type="slidenum">
              <a:rPr lang="zh-CN" altLang="en-US"/>
              <a:pPr>
                <a:defRPr/>
              </a:pPr>
              <a:t>64</a:t>
            </a:fld>
            <a:endParaRPr lang="en-US" altLang="zh-CN"/>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B02362C-20AE-48BA-BA69-B2D5F9B33059}" type="slidenum">
              <a:rPr lang="zh-CN" altLang="en-US"/>
              <a:pPr>
                <a:defRPr/>
              </a:pPr>
              <a:t>65</a:t>
            </a:fld>
            <a:endParaRPr lang="en-US" altLang="zh-CN"/>
          </a:p>
        </p:txBody>
      </p:sp>
      <p:sp>
        <p:nvSpPr>
          <p:cNvPr id="360450" name="Rectangle 2"/>
          <p:cNvSpPr>
            <a:spLocks noGrp="1" noRot="1" noChangeAspect="1" noChangeArrowheads="1" noTextEdit="1"/>
          </p:cNvSpPr>
          <p:nvPr>
            <p:ph type="sldImg"/>
          </p:nvPr>
        </p:nvSpPr>
        <p:spPr>
          <a:ln/>
        </p:spPr>
      </p:sp>
      <p:sp>
        <p:nvSpPr>
          <p:cNvPr id="36045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A88B3F7-3F8B-49CB-815A-05EFE275E782}" type="slidenum">
              <a:rPr lang="zh-CN" altLang="en-US"/>
              <a:pPr>
                <a:defRPr/>
              </a:pPr>
              <a:t>66</a:t>
            </a:fld>
            <a:endParaRPr lang="en-US" altLang="zh-CN"/>
          </a:p>
        </p:txBody>
      </p:sp>
      <p:sp>
        <p:nvSpPr>
          <p:cNvPr id="362498" name="Rectangle 2"/>
          <p:cNvSpPr>
            <a:spLocks noGrp="1" noRot="1" noChangeAspect="1" noChangeArrowheads="1" noTextEdit="1"/>
          </p:cNvSpPr>
          <p:nvPr>
            <p:ph type="sldImg"/>
          </p:nvPr>
        </p:nvSpPr>
        <p:spPr>
          <a:ln/>
        </p:spPr>
      </p:sp>
      <p:sp>
        <p:nvSpPr>
          <p:cNvPr id="36249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D7FFB13-A12B-483D-9E5B-76084BFF2F34}" type="slidenum">
              <a:rPr lang="zh-CN" altLang="en-US"/>
              <a:pPr>
                <a:defRPr/>
              </a:pPr>
              <a:t>67</a:t>
            </a:fld>
            <a:endParaRPr lang="en-US" altLang="zh-CN"/>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F8CC75E-C1AA-47BB-8A8E-941F1BC1FAE8}" type="slidenum">
              <a:rPr lang="zh-CN" altLang="en-US"/>
              <a:pPr>
                <a:defRPr/>
              </a:pPr>
              <a:t>68</a:t>
            </a:fld>
            <a:endParaRPr lang="en-US" altLang="zh-CN"/>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DD36A93-FD65-4BAF-ABC2-0082EFC5FA9F}" type="slidenum">
              <a:rPr lang="zh-CN" altLang="en-US"/>
              <a:pPr>
                <a:defRPr/>
              </a:pPr>
              <a:t>69</a:t>
            </a:fld>
            <a:endParaRPr lang="en-US" altLang="zh-CN"/>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E04764A-211D-4F9A-ABC1-9387360E6857}" type="slidenum">
              <a:rPr lang="zh-CN" altLang="en-US"/>
              <a:pPr>
                <a:defRPr/>
              </a:pPr>
              <a:t>70</a:t>
            </a:fld>
            <a:endParaRPr lang="en-US" altLang="zh-CN"/>
          </a:p>
        </p:txBody>
      </p:sp>
      <p:sp>
        <p:nvSpPr>
          <p:cNvPr id="370690" name="Rectangle 2"/>
          <p:cNvSpPr>
            <a:spLocks noGrp="1" noRot="1" noChangeAspect="1" noChangeArrowheads="1" noTextEdit="1"/>
          </p:cNvSpPr>
          <p:nvPr>
            <p:ph type="sldImg"/>
          </p:nvPr>
        </p:nvSpPr>
        <p:spPr>
          <a:ln/>
        </p:spPr>
      </p:sp>
      <p:sp>
        <p:nvSpPr>
          <p:cNvPr id="37069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69DA503-4BB0-4E20-A0FD-9EB03213377E}" type="slidenum">
              <a:rPr lang="zh-CN" altLang="en-US"/>
              <a:pPr>
                <a:defRPr/>
              </a:pPr>
              <a:t>71</a:t>
            </a:fld>
            <a:endParaRPr lang="en-US" altLang="zh-CN"/>
          </a:p>
        </p:txBody>
      </p:sp>
      <p:sp>
        <p:nvSpPr>
          <p:cNvPr id="372738" name="Rectangle 2"/>
          <p:cNvSpPr>
            <a:spLocks noGrp="1" noRot="1" noChangeAspect="1" noChangeArrowheads="1" noTextEdit="1"/>
          </p:cNvSpPr>
          <p:nvPr>
            <p:ph type="sldImg"/>
          </p:nvPr>
        </p:nvSpPr>
        <p:spPr>
          <a:ln/>
        </p:spPr>
      </p:sp>
      <p:sp>
        <p:nvSpPr>
          <p:cNvPr id="37273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926BAE9-7DAC-445D-92F6-CA15FDB1F475}" type="slidenum">
              <a:rPr lang="zh-CN" altLang="en-US"/>
              <a:pPr>
                <a:defRPr/>
              </a:pPr>
              <a:t>72</a:t>
            </a:fld>
            <a:endParaRPr lang="en-US" altLang="zh-CN"/>
          </a:p>
        </p:txBody>
      </p:sp>
      <p:sp>
        <p:nvSpPr>
          <p:cNvPr id="374786" name="Rectangle 2"/>
          <p:cNvSpPr>
            <a:spLocks noGrp="1" noRot="1" noChangeAspect="1" noChangeArrowheads="1" noTextEdit="1"/>
          </p:cNvSpPr>
          <p:nvPr>
            <p:ph type="sldImg"/>
          </p:nvPr>
        </p:nvSpPr>
        <p:spPr>
          <a:ln/>
        </p:spPr>
      </p:sp>
      <p:sp>
        <p:nvSpPr>
          <p:cNvPr id="37478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8717B6E-F4E4-4F36-AF2C-43B38A7F10FD}" type="slidenum">
              <a:rPr lang="zh-CN" altLang="en-US"/>
              <a:pPr>
                <a:defRPr/>
              </a:pPr>
              <a:t>73</a:t>
            </a:fld>
            <a:endParaRPr lang="en-US" altLang="zh-CN"/>
          </a:p>
        </p:txBody>
      </p:sp>
      <p:sp>
        <p:nvSpPr>
          <p:cNvPr id="376834" name="Rectangle 2"/>
          <p:cNvSpPr>
            <a:spLocks noGrp="1" noRot="1" noChangeAspect="1" noChangeArrowheads="1" noTextEdit="1"/>
          </p:cNvSpPr>
          <p:nvPr>
            <p:ph type="sldImg"/>
          </p:nvPr>
        </p:nvSpPr>
        <p:spPr>
          <a:ln/>
        </p:spPr>
      </p:sp>
      <p:sp>
        <p:nvSpPr>
          <p:cNvPr id="37683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ABE2A9C-8A7C-4F91-85A5-678418279C44}" type="slidenum">
              <a:rPr lang="zh-CN" altLang="en-US"/>
              <a:pPr>
                <a:defRPr/>
              </a:pPr>
              <a:t>9</a:t>
            </a:fld>
            <a:endParaRPr lang="en-US" altLang="zh-CN"/>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200D602-113E-4C25-982C-29EDBE9ED017}" type="slidenum">
              <a:rPr lang="zh-CN" altLang="en-US"/>
              <a:pPr>
                <a:defRPr/>
              </a:pPr>
              <a:t>74</a:t>
            </a:fld>
            <a:endParaRPr lang="en-US" altLang="zh-CN"/>
          </a:p>
        </p:txBody>
      </p:sp>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F3A663C-F278-4579-ACC8-4AFEFF2138A7}" type="slidenum">
              <a:rPr lang="zh-CN" altLang="en-US"/>
              <a:pPr>
                <a:defRPr/>
              </a:pPr>
              <a:t>75</a:t>
            </a:fld>
            <a:endParaRPr lang="en-US" altLang="zh-CN"/>
          </a:p>
        </p:txBody>
      </p:sp>
      <p:sp>
        <p:nvSpPr>
          <p:cNvPr id="380930" name="Rectangle 2"/>
          <p:cNvSpPr>
            <a:spLocks noGrp="1" noRot="1" noChangeAspect="1" noChangeArrowheads="1" noTextEdit="1"/>
          </p:cNvSpPr>
          <p:nvPr>
            <p:ph type="sldImg"/>
          </p:nvPr>
        </p:nvSpPr>
        <p:spPr>
          <a:ln/>
        </p:spPr>
      </p:sp>
      <p:sp>
        <p:nvSpPr>
          <p:cNvPr id="38093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45ADE67-24A2-4982-AFAD-34122AA23A37}" type="slidenum">
              <a:rPr lang="zh-CN" altLang="en-US"/>
              <a:pPr>
                <a:defRPr/>
              </a:pPr>
              <a:t>76</a:t>
            </a:fld>
            <a:endParaRPr lang="en-US" altLang="zh-CN"/>
          </a:p>
        </p:txBody>
      </p:sp>
      <p:sp>
        <p:nvSpPr>
          <p:cNvPr id="384002" name="Rectangle 2"/>
          <p:cNvSpPr>
            <a:spLocks noGrp="1" noRot="1" noChangeAspect="1" noChangeArrowheads="1" noTextEdit="1"/>
          </p:cNvSpPr>
          <p:nvPr>
            <p:ph type="sldImg"/>
          </p:nvPr>
        </p:nvSpPr>
        <p:spPr>
          <a:ln/>
        </p:spPr>
      </p:sp>
      <p:sp>
        <p:nvSpPr>
          <p:cNvPr id="38400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F465B75-B5B8-424E-A511-D76576EF99DF}" type="slidenum">
              <a:rPr lang="zh-CN" altLang="en-US"/>
              <a:pPr>
                <a:defRPr/>
              </a:pPr>
              <a:t>77</a:t>
            </a:fld>
            <a:endParaRPr lang="en-US" altLang="zh-CN"/>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EB92F89-6F64-43D1-BE61-9FC27BB87EC5}" type="slidenum">
              <a:rPr lang="zh-CN" altLang="en-US"/>
              <a:pPr>
                <a:defRPr/>
              </a:pPr>
              <a:t>78</a:t>
            </a:fld>
            <a:endParaRPr lang="en-US" altLang="zh-CN"/>
          </a:p>
        </p:txBody>
      </p:sp>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FCF8B06-F0F9-4332-A9EC-BA5B38093F8B}" type="slidenum">
              <a:rPr lang="zh-CN" altLang="en-US"/>
              <a:pPr>
                <a:defRPr/>
              </a:pPr>
              <a:t>79</a:t>
            </a:fld>
            <a:endParaRPr lang="en-US" altLang="zh-CN"/>
          </a:p>
        </p:txBody>
      </p:sp>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9FAEDD5-50FB-4DDA-845E-701B03D697FD}" type="slidenum">
              <a:rPr lang="zh-CN" altLang="en-US"/>
              <a:pPr>
                <a:defRPr/>
              </a:pPr>
              <a:t>80</a:t>
            </a:fld>
            <a:endParaRPr lang="en-US" altLang="zh-CN"/>
          </a:p>
        </p:txBody>
      </p:sp>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EB7DC52-EACA-4CA6-BA48-6BDF88353305}" type="slidenum">
              <a:rPr lang="zh-CN" altLang="en-US"/>
              <a:pPr>
                <a:defRPr/>
              </a:pPr>
              <a:t>81</a:t>
            </a:fld>
            <a:endParaRPr lang="en-US" altLang="zh-CN"/>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p>
            <a:pPr>
              <a:defRPr/>
            </a:pPr>
            <a:fld id="{91F7BE71-E0D6-4647-B13F-834D1188BEAE}" type="slidenum">
              <a:rPr lang="zh-CN" altLang="en-US" smtClean="0"/>
              <a:pPr>
                <a:defRPr/>
              </a:pPr>
              <a:t>82</a:t>
            </a:fld>
            <a:endParaRPr lang="en-US" altLang="zh-CN" smtClean="0"/>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p>
            <a:pPr>
              <a:defRPr/>
            </a:pPr>
            <a:fld id="{572A2D8A-E8F8-4FA8-901D-3F36CD06C891}" type="slidenum">
              <a:rPr lang="zh-CN" altLang="en-US" smtClean="0"/>
              <a:pPr>
                <a:defRPr/>
              </a:pPr>
              <a:t>84</a:t>
            </a:fld>
            <a:endParaRPr lang="en-US" altLang="zh-CN" smtClean="0"/>
          </a:p>
        </p:txBody>
      </p:sp>
      <p:sp>
        <p:nvSpPr>
          <p:cNvPr id="408578" name="Rectangle 2"/>
          <p:cNvSpPr>
            <a:spLocks noGrp="1" noRot="1" noChangeAspect="1" noChangeArrowheads="1" noTextEdit="1"/>
          </p:cNvSpPr>
          <p:nvPr>
            <p:ph type="sldImg"/>
          </p:nvPr>
        </p:nvSpPr>
        <p:spPr>
          <a:ln/>
        </p:spPr>
      </p:sp>
      <p:sp>
        <p:nvSpPr>
          <p:cNvPr id="408579"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D0611AF-F325-422A-9841-A1428DCAC3E0}" type="slidenum">
              <a:rPr lang="zh-CN" altLang="en-US"/>
              <a:pPr>
                <a:defRPr/>
              </a:pPr>
              <a:t>10</a:t>
            </a:fld>
            <a:endParaRPr lang="en-US" altLang="zh-CN"/>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p>
            <a:pPr>
              <a:defRPr/>
            </a:pPr>
            <a:fld id="{677C0ACD-13B9-4F56-A7AA-09FBAC5FF97D}" type="slidenum">
              <a:rPr lang="zh-CN" altLang="en-US" smtClean="0"/>
              <a:pPr>
                <a:defRPr/>
              </a:pPr>
              <a:t>86</a:t>
            </a:fld>
            <a:endParaRPr lang="en-US" altLang="zh-CN" smtClean="0"/>
          </a:p>
        </p:txBody>
      </p:sp>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115D142-0F51-4E6C-8BEE-E4D9C868CE55}" type="slidenum">
              <a:rPr lang="zh-CN" altLang="en-US"/>
              <a:pPr>
                <a:defRPr/>
              </a:pPr>
              <a:t>11</a:t>
            </a:fld>
            <a:endParaRPr lang="en-US" altLang="zh-CN"/>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0" hangingPunct="0">
                  <a:defRPr/>
                </a:pPr>
                <a:endParaRPr lang="zh-CN" altLang="en-US">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0" hangingPunct="0">
                  <a:defRPr/>
                </a:pPr>
                <a:endParaRPr lang="zh-CN" altLang="en-US">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0" hangingPunct="0">
                <a:defRPr/>
              </a:pPr>
              <a:endParaRPr lang="zh-CN" altLang="en-US">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0" hangingPunct="0">
                <a:defRPr/>
              </a:pPr>
              <a:endParaRPr lang="zh-CN" altLang="en-US">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grpSp>
        <p:nvGrpSpPr>
          <p:cNvPr id="14" name="Group 17"/>
          <p:cNvGrpSpPr>
            <a:grpSpLocks/>
          </p:cNvGrpSpPr>
          <p:nvPr/>
        </p:nvGrpSpPr>
        <p:grpSpPr bwMode="auto">
          <a:xfrm>
            <a:off x="0" y="898525"/>
            <a:ext cx="1439863" cy="1439863"/>
            <a:chOff x="0" y="680"/>
            <a:chExt cx="907" cy="907"/>
          </a:xfrm>
        </p:grpSpPr>
        <p:sp>
          <p:nvSpPr>
            <p:cNvPr id="15" name="Freeform 18"/>
            <p:cNvSpPr>
              <a:spLocks/>
            </p:cNvSpPr>
            <p:nvPr/>
          </p:nvSpPr>
          <p:spPr bwMode="ltGray">
            <a:xfrm>
              <a:off x="453" y="1360"/>
              <a:ext cx="12" cy="227"/>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hangingPunct="0">
                <a:defRPr/>
              </a:pPr>
              <a:endParaRPr lang="zh-CN" altLang="en-US">
                <a:ea typeface="+mn-ea"/>
              </a:endParaRPr>
            </a:p>
          </p:txBody>
        </p:sp>
        <p:sp>
          <p:nvSpPr>
            <p:cNvPr id="16" name="Freeform 19"/>
            <p:cNvSpPr>
              <a:spLocks/>
            </p:cNvSpPr>
            <p:nvPr/>
          </p:nvSpPr>
          <p:spPr bwMode="ltGray">
            <a:xfrm>
              <a:off x="453" y="680"/>
              <a:ext cx="12" cy="227"/>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17" name="Freeform 20"/>
            <p:cNvSpPr>
              <a:spLocks/>
            </p:cNvSpPr>
            <p:nvPr/>
          </p:nvSpPr>
          <p:spPr bwMode="ltGray">
            <a:xfrm>
              <a:off x="453" y="906"/>
              <a:ext cx="12" cy="453"/>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18" name="Freeform 21"/>
            <p:cNvSpPr>
              <a:spLocks/>
            </p:cNvSpPr>
            <p:nvPr/>
          </p:nvSpPr>
          <p:spPr bwMode="ltGray">
            <a:xfrm>
              <a:off x="0" y="1133"/>
              <a:ext cx="340"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sp>
          <p:nvSpPr>
            <p:cNvPr id="19" name="Freeform 22"/>
            <p:cNvSpPr>
              <a:spLocks/>
            </p:cNvSpPr>
            <p:nvPr/>
          </p:nvSpPr>
          <p:spPr bwMode="ltGray">
            <a:xfrm>
              <a:off x="680" y="1133"/>
              <a:ext cx="227"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hangingPunct="0">
                <a:defRPr/>
              </a:pPr>
              <a:endParaRPr lang="zh-CN" altLang="en-US">
                <a:ea typeface="+mn-ea"/>
              </a:endParaRPr>
            </a:p>
          </p:txBody>
        </p:sp>
        <p:sp>
          <p:nvSpPr>
            <p:cNvPr id="20" name="Freeform 23"/>
            <p:cNvSpPr>
              <a:spLocks/>
            </p:cNvSpPr>
            <p:nvPr/>
          </p:nvSpPr>
          <p:spPr bwMode="ltGray">
            <a:xfrm>
              <a:off x="226" y="1133"/>
              <a:ext cx="453"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grpSp>
      <p:sp>
        <p:nvSpPr>
          <p:cNvPr id="95244" name="Rectangle 12"/>
          <p:cNvSpPr>
            <a:spLocks noGrp="1" noChangeArrowheads="1"/>
          </p:cNvSpPr>
          <p:nvPr>
            <p:ph type="ctrTitle"/>
          </p:nvPr>
        </p:nvSpPr>
        <p:spPr>
          <a:xfrm>
            <a:off x="990600" y="1676400"/>
            <a:ext cx="7772400" cy="1462088"/>
          </a:xfrm>
        </p:spPr>
        <p:txBody>
          <a:bodyPr/>
          <a:lstStyle>
            <a:lvl1pPr>
              <a:defRPr/>
            </a:lvl1pPr>
          </a:lstStyle>
          <a:p>
            <a:r>
              <a:rPr lang="zh-CN" altLang="en-US" smtClean="0"/>
              <a:t>单击此处编辑母版标题样式</a:t>
            </a:r>
            <a:endParaRPr lang="zh-CN" altLang="en-US"/>
          </a:p>
        </p:txBody>
      </p:sp>
      <p:sp>
        <p:nvSpPr>
          <p:cNvPr id="9524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21" name="Rectangle 14"/>
          <p:cNvSpPr>
            <a:spLocks noGrp="1" noChangeArrowheads="1"/>
          </p:cNvSpPr>
          <p:nvPr>
            <p:ph type="dt" sz="half" idx="10"/>
          </p:nvPr>
        </p:nvSpPr>
        <p:spPr>
          <a:xfrm>
            <a:off x="990600" y="6356350"/>
            <a:ext cx="1905000" cy="457200"/>
          </a:xfrm>
        </p:spPr>
        <p:txBody>
          <a:bodyPr/>
          <a:lstStyle>
            <a:lvl1pPr>
              <a:defRPr>
                <a:solidFill>
                  <a:schemeClr val="bg2"/>
                </a:solidFill>
              </a:defRPr>
            </a:lvl1pPr>
          </a:lstStyle>
          <a:p>
            <a:pPr>
              <a:defRPr/>
            </a:pPr>
            <a:fld id="{B35103D9-A507-41F8-BBED-52E6CDD8045E}" type="datetime1">
              <a:rPr lang="zh-CN" altLang="en-US"/>
              <a:pPr>
                <a:defRPr/>
              </a:pPr>
              <a:t>2017-10-23</a:t>
            </a:fld>
            <a:endParaRPr lang="en-US" altLang="zh-CN"/>
          </a:p>
        </p:txBody>
      </p:sp>
      <p:sp>
        <p:nvSpPr>
          <p:cNvPr id="22" name="Rectangle 15"/>
          <p:cNvSpPr>
            <a:spLocks noGrp="1" noChangeArrowheads="1"/>
          </p:cNvSpPr>
          <p:nvPr>
            <p:ph type="ftr" sz="quarter" idx="11"/>
          </p:nvPr>
        </p:nvSpPr>
        <p:spPr>
          <a:xfrm>
            <a:off x="3429000" y="6356350"/>
            <a:ext cx="2895600" cy="457200"/>
          </a:xfrm>
        </p:spPr>
        <p:txBody>
          <a:bodyPr/>
          <a:lstStyle>
            <a:lvl1pPr>
              <a:defRPr>
                <a:solidFill>
                  <a:schemeClr val="bg2"/>
                </a:solidFill>
              </a:defRPr>
            </a:lvl1pPr>
          </a:lstStyle>
          <a:p>
            <a:pPr>
              <a:defRPr/>
            </a:pPr>
            <a:endParaRPr lang="en-US" altLang="zh-CN"/>
          </a:p>
        </p:txBody>
      </p:sp>
      <p:sp>
        <p:nvSpPr>
          <p:cNvPr id="23" name="Rectangle 16"/>
          <p:cNvSpPr>
            <a:spLocks noGrp="1" noChangeArrowheads="1"/>
          </p:cNvSpPr>
          <p:nvPr>
            <p:ph type="sldNum" sz="quarter" idx="12"/>
          </p:nvPr>
        </p:nvSpPr>
        <p:spPr>
          <a:xfrm>
            <a:off x="6858000" y="6356350"/>
            <a:ext cx="1905000" cy="457200"/>
          </a:xfrm>
        </p:spPr>
        <p:txBody>
          <a:bodyPr/>
          <a:lstStyle>
            <a:lvl1pPr>
              <a:defRPr>
                <a:solidFill>
                  <a:schemeClr val="bg2"/>
                </a:solidFill>
              </a:defRPr>
            </a:lvl1pPr>
          </a:lstStyle>
          <a:p>
            <a:pPr>
              <a:defRPr/>
            </a:pPr>
            <a:fld id="{08B2E68E-55B8-4C7E-A23C-4FAF64B5C4DF}"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7BDE7372-F7A9-4022-86F7-147C32BC57D1}" type="datetime1">
              <a:rPr lang="zh-CN" altLang="en-US"/>
              <a:pPr>
                <a:defRPr/>
              </a:pPr>
              <a:t>2017-10-23</a:t>
            </a:fld>
            <a:endParaRPr lang="en-US" altLang="zh-CN"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7EB23ABB-0536-432E-BD8B-DA357C21B92A}"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5D737EFE-A85C-4CD7-BA30-004A404DFA32}" type="datetime1">
              <a:rPr lang="zh-CN" altLang="en-US"/>
              <a:pPr>
                <a:defRPr/>
              </a:pPr>
              <a:t>2017-10-23</a:t>
            </a:fld>
            <a:endParaRPr lang="en-US" altLang="zh-CN"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904A9418-5B95-46E7-99B4-472EC97CE1D1}" type="slidenum">
              <a:rPr lang="zh-CN" altLang="en-US"/>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76D59DF9-72A5-4BAE-BFBA-60D6D5790AD4}" type="datetime1">
              <a:rPr lang="zh-CN" altLang="en-US"/>
              <a:pPr>
                <a:defRPr/>
              </a:pPr>
              <a:t>2017-10-23</a:t>
            </a:fld>
            <a:endParaRPr lang="en-US" altLang="zh-CN"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9489007-5D65-48D9-B48F-AC2F1E020E0C}" type="slidenum">
              <a:rPr lang="zh-CN" altLang="en-US"/>
              <a:pPr>
                <a:defRPr/>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00200"/>
            <a:ext cx="4194175" cy="449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194175" cy="2173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25888"/>
            <a:ext cx="4194175" cy="21732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301625" y="6245225"/>
            <a:ext cx="2289175" cy="476250"/>
          </a:xfrm>
        </p:spPr>
        <p:txBody>
          <a:bodyPr/>
          <a:lstStyle>
            <a:lvl1pPr>
              <a:defRPr/>
            </a:lvl1pPr>
          </a:lstStyle>
          <a:p>
            <a:pPr>
              <a:defRPr/>
            </a:pPr>
            <a:fld id="{517705ED-3956-44CC-9B9C-2C06DA7F230F}" type="datetime1">
              <a:rPr lang="en-US" altLang="zh-CN"/>
              <a:pPr>
                <a:defRPr/>
              </a:pPr>
              <a:t>10/23/2017</a:t>
            </a:fld>
            <a:endParaRPr lang="en-US" altLang="zh-CN"/>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6553200" y="6245225"/>
            <a:ext cx="2289175" cy="476250"/>
          </a:xfrm>
        </p:spPr>
        <p:txBody>
          <a:bodyPr/>
          <a:lstStyle>
            <a:lvl1pPr>
              <a:defRPr/>
            </a:lvl1pPr>
          </a:lstStyle>
          <a:p>
            <a:pPr>
              <a:defRPr/>
            </a:pPr>
            <a:fld id="{296D538C-1226-414B-A4F5-9805CB42BE70}"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fld id="{78FD16E4-6762-43C7-BF44-5D7F772E9C5F}" type="datetime1">
              <a:rPr lang="zh-CN" altLang="en-US"/>
              <a:pPr>
                <a:defRPr/>
              </a:pPr>
              <a:t>2017-10-23</a:t>
            </a:fld>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1E8B7D09-36E3-4CF3-BACC-090447703266}"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F6F8A452-F7B9-4407-B720-91C12ACE4625}" type="datetime1">
              <a:rPr lang="zh-CN" altLang="en-US"/>
              <a:pPr>
                <a:defRPr/>
              </a:pPr>
              <a:t>2017-10-23</a:t>
            </a:fld>
            <a:endParaRPr lang="en-US" altLang="zh-CN"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187CD999-2415-4402-A71F-A05A33CC7206}"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E53BCDCC-B05A-479A-879F-29788F9F8D9A}" type="datetime1">
              <a:rPr lang="zh-CN" altLang="en-US"/>
              <a:pPr>
                <a:defRPr/>
              </a:pPr>
              <a:t>2017-10-23</a:t>
            </a:fld>
            <a:endParaRPr lang="en-US" altLang="zh-CN"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4C52FACF-5CB0-407E-A2D9-BC9AA64BE6B9}" type="slidenum">
              <a:rPr lang="zh-CN" altLang="en-US"/>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fld id="{7F30DADE-F662-40F9-B55A-AD5F47087D19}" type="datetime1">
              <a:rPr lang="zh-CN" altLang="en-US"/>
              <a:pPr>
                <a:defRPr/>
              </a:pPr>
              <a:t>2017-10-23</a:t>
            </a:fld>
            <a:endParaRPr lang="en-US" altLang="zh-CN" dirty="0"/>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AC32F141-2D5D-4C77-9D8C-72AD734121CC}"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fld id="{1C6D4D3F-9B8F-47EE-BA40-56865B6B889E}" type="datetime1">
              <a:rPr lang="zh-CN" altLang="en-US"/>
              <a:pPr>
                <a:defRPr/>
              </a:pPr>
              <a:t>2017-10-23</a:t>
            </a:fld>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vl1pPr>
          </a:lstStyle>
          <a:p>
            <a:pPr>
              <a:defRPr/>
            </a:pPr>
            <a:fld id="{9FEC9BE8-D7D9-45B2-85C7-220FE5F2B79C}"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fld id="{AEBB5420-BACD-427C-813C-09DAD782EA90}" type="datetime1">
              <a:rPr lang="zh-CN" altLang="en-US"/>
              <a:pPr>
                <a:defRPr/>
              </a:pPr>
              <a:t>2017-10-23</a:t>
            </a:fld>
            <a:endParaRPr lang="en-US" altLang="zh-CN"/>
          </a:p>
        </p:txBody>
      </p:sp>
      <p:sp>
        <p:nvSpPr>
          <p:cNvPr id="3" name="Rectangle 12"/>
          <p:cNvSpPr>
            <a:spLocks noGrp="1" noChangeArrowheads="1"/>
          </p:cNvSpPr>
          <p:nvPr>
            <p:ph type="ftr" sz="quarter" idx="11"/>
          </p:nvPr>
        </p:nvSpPr>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vl1pPr>
          </a:lstStyle>
          <a:p>
            <a:pPr>
              <a:defRPr/>
            </a:pPr>
            <a:fld id="{69BD89DF-B079-410B-9761-6390F662EF33}"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fld id="{67220968-5E1B-4D5E-8CD8-1DF46FA3A62F}" type="datetime1">
              <a:rPr lang="zh-CN" altLang="en-US"/>
              <a:pPr>
                <a:defRPr/>
              </a:pPr>
              <a:t>2017-10-23</a:t>
            </a:fld>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E1202762-25F2-4BF7-B200-7AEA0A443239}"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9DD3B149-B42B-4975-8923-D82BD21D01A4}" type="datetime1">
              <a:rPr lang="zh-CN" altLang="en-US"/>
              <a:pPr>
                <a:defRPr/>
              </a:pPr>
              <a:t>2017-10-23</a:t>
            </a:fld>
            <a:endParaRPr lang="en-US" altLang="zh-CN"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10225168-E9C9-4129-A73B-47EC8396795E}"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2"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5"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9" name="Rectangle 11"/>
          <p:cNvSpPr>
            <a:spLocks noGrp="1" noChangeArrowheads="1"/>
          </p:cNvSpPr>
          <p:nvPr>
            <p:ph type="dt" sz="half" idx="2"/>
          </p:nvPr>
        </p:nvSpPr>
        <p:spPr bwMode="auto">
          <a:xfrm>
            <a:off x="1162050"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400">
                <a:ea typeface="+mn-ea"/>
              </a:defRPr>
            </a:lvl1pPr>
          </a:lstStyle>
          <a:p>
            <a:pPr>
              <a:defRPr/>
            </a:pPr>
            <a:fld id="{A9593B04-145C-4BE0-A553-0C137810F927}" type="datetime1">
              <a:rPr lang="zh-CN" altLang="en-US"/>
              <a:pPr>
                <a:defRPr/>
              </a:pPr>
              <a:t>2017-10-23</a:t>
            </a:fld>
            <a:endParaRPr lang="en-US" altLang="zh-CN" dirty="0"/>
          </a:p>
        </p:txBody>
      </p:sp>
      <p:sp>
        <p:nvSpPr>
          <p:cNvPr id="94220" name="Rectangle 12"/>
          <p:cNvSpPr>
            <a:spLocks noGrp="1" noChangeArrowheads="1"/>
          </p:cNvSpPr>
          <p:nvPr>
            <p:ph type="ftr" sz="quarter" idx="3"/>
          </p:nvPr>
        </p:nvSpPr>
        <p:spPr bwMode="auto">
          <a:xfrm>
            <a:off x="3657600" y="635635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0" hangingPunct="0">
              <a:defRPr sz="1400"/>
            </a:lvl1pPr>
          </a:lstStyle>
          <a:p>
            <a:pPr>
              <a:defRPr/>
            </a:pPr>
            <a:endParaRPr lang="en-US" altLang="zh-CN"/>
          </a:p>
        </p:txBody>
      </p:sp>
      <p:sp>
        <p:nvSpPr>
          <p:cNvPr id="94221" name="Rectangle 13"/>
          <p:cNvSpPr>
            <a:spLocks noGrp="1" noChangeArrowheads="1"/>
          </p:cNvSpPr>
          <p:nvPr>
            <p:ph type="sldNum" sz="quarter" idx="4"/>
          </p:nvPr>
        </p:nvSpPr>
        <p:spPr bwMode="auto">
          <a:xfrm>
            <a:off x="7042150"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400">
                <a:ea typeface="+mn-ea"/>
              </a:defRPr>
            </a:lvl1pPr>
          </a:lstStyle>
          <a:p>
            <a:pPr>
              <a:defRPr/>
            </a:pPr>
            <a:fld id="{51680158-DAD8-48B1-9612-CCFDD7C34CF1}" type="slidenum">
              <a:rPr lang="zh-CN" altLang="en-US"/>
              <a:pPr>
                <a:defRPr/>
              </a:pPr>
              <a:t>‹#›</a:t>
            </a:fld>
            <a:endParaRPr lang="en-US" altLang="zh-CN" dirty="0"/>
          </a:p>
        </p:txBody>
      </p:sp>
      <p:grpSp>
        <p:nvGrpSpPr>
          <p:cNvPr id="1038" name="Group 14"/>
          <p:cNvGrpSpPr>
            <a:grpSpLocks/>
          </p:cNvGrpSpPr>
          <p:nvPr/>
        </p:nvGrpSpPr>
        <p:grpSpPr bwMode="auto">
          <a:xfrm>
            <a:off x="0" y="898525"/>
            <a:ext cx="1439863" cy="1439863"/>
            <a:chOff x="0" y="680"/>
            <a:chExt cx="907" cy="907"/>
          </a:xfrm>
        </p:grpSpPr>
        <p:sp>
          <p:nvSpPr>
            <p:cNvPr id="94223" name="Freeform 15"/>
            <p:cNvSpPr>
              <a:spLocks/>
            </p:cNvSpPr>
            <p:nvPr/>
          </p:nvSpPr>
          <p:spPr bwMode="ltGray">
            <a:xfrm>
              <a:off x="453" y="1360"/>
              <a:ext cx="12" cy="227"/>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hangingPunct="0">
                <a:defRPr/>
              </a:pPr>
              <a:endParaRPr lang="zh-CN" altLang="en-US">
                <a:ea typeface="+mn-ea"/>
              </a:endParaRPr>
            </a:p>
          </p:txBody>
        </p:sp>
        <p:sp>
          <p:nvSpPr>
            <p:cNvPr id="94224" name="Freeform 16"/>
            <p:cNvSpPr>
              <a:spLocks/>
            </p:cNvSpPr>
            <p:nvPr/>
          </p:nvSpPr>
          <p:spPr bwMode="ltGray">
            <a:xfrm>
              <a:off x="453" y="680"/>
              <a:ext cx="12" cy="227"/>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94225" name="Freeform 17"/>
            <p:cNvSpPr>
              <a:spLocks/>
            </p:cNvSpPr>
            <p:nvPr/>
          </p:nvSpPr>
          <p:spPr bwMode="ltGray">
            <a:xfrm>
              <a:off x="453" y="906"/>
              <a:ext cx="12" cy="453"/>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94226" name="Freeform 18"/>
            <p:cNvSpPr>
              <a:spLocks/>
            </p:cNvSpPr>
            <p:nvPr/>
          </p:nvSpPr>
          <p:spPr bwMode="ltGray">
            <a:xfrm>
              <a:off x="0" y="1133"/>
              <a:ext cx="340"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sp>
          <p:nvSpPr>
            <p:cNvPr id="94227" name="Freeform 19"/>
            <p:cNvSpPr>
              <a:spLocks/>
            </p:cNvSpPr>
            <p:nvPr/>
          </p:nvSpPr>
          <p:spPr bwMode="ltGray">
            <a:xfrm>
              <a:off x="680" y="1133"/>
              <a:ext cx="227"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hangingPunct="0">
                <a:defRPr/>
              </a:pPr>
              <a:endParaRPr lang="zh-CN" altLang="en-US">
                <a:ea typeface="+mn-ea"/>
              </a:endParaRPr>
            </a:p>
          </p:txBody>
        </p:sp>
        <p:sp>
          <p:nvSpPr>
            <p:cNvPr id="94228" name="Freeform 20"/>
            <p:cNvSpPr>
              <a:spLocks/>
            </p:cNvSpPr>
            <p:nvPr/>
          </p:nvSpPr>
          <p:spPr bwMode="ltGray">
            <a:xfrm>
              <a:off x="226" y="1133"/>
              <a:ext cx="453"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grpSp>
    </p:spTree>
  </p:cSld>
  <p:clrMap bg1="lt1" tx1="dk1" bg2="lt2" tx2="dk2" accent1="accent1" accent2="accent2" accent3="accent3" accent4="accent4" accent5="accent5" accent6="accent6" hlink="hlink" folHlink="folHlink"/>
  <p:sldLayoutIdLst>
    <p:sldLayoutId id="2147483676" r:id="rId1"/>
    <p:sldLayoutId id="2147483677" r:id="rId2"/>
    <p:sldLayoutId id="2147483669" r:id="rId3"/>
    <p:sldLayoutId id="2147483670" r:id="rId4"/>
    <p:sldLayoutId id="2147483671" r:id="rId5"/>
    <p:sldLayoutId id="2147483678" r:id="rId6"/>
    <p:sldLayoutId id="2147483679" r:id="rId7"/>
    <p:sldLayoutId id="2147483680" r:id="rId8"/>
    <p:sldLayoutId id="2147483672" r:id="rId9"/>
    <p:sldLayoutId id="2147483673" r:id="rId10"/>
    <p:sldLayoutId id="2147483674" r:id="rId11"/>
    <p:sldLayoutId id="2147483675" r:id="rId12"/>
    <p:sldLayoutId id="2147483681" r:id="rId13"/>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qfz@jnu.edu.cn" TargetMode="External"/><Relationship Id="rId2" Type="http://schemas.openxmlformats.org/officeDocument/2006/relationships/hyperlink" Target="mailto:zqf135@qq.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2.bin"/><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3.w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15.w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42.wmf"/><Relationship Id="rId3" Type="http://schemas.openxmlformats.org/officeDocument/2006/relationships/image" Target="../media/image37.png"/><Relationship Id="rId7" Type="http://schemas.openxmlformats.org/officeDocument/2006/relationships/image" Target="../media/image39.wmf"/><Relationship Id="rId12"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40.wmf"/></Relationships>
</file>

<file path=ppt/slides/_rels/slide5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46.wmf"/><Relationship Id="rId4" Type="http://schemas.openxmlformats.org/officeDocument/2006/relationships/oleObject" Target="../embeddings/oleObject10.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47.wmf"/><Relationship Id="rId4" Type="http://schemas.openxmlformats.org/officeDocument/2006/relationships/oleObject" Target="../embeddings/oleObject11.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48.wmf"/><Relationship Id="rId4" Type="http://schemas.openxmlformats.org/officeDocument/2006/relationships/oleObject" Target="../embeddings/oleObject12.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72.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53.wmf"/><Relationship Id="rId10" Type="http://schemas.openxmlformats.org/officeDocument/2006/relationships/image" Target="../media/image55.wmf"/><Relationship Id="rId4" Type="http://schemas.openxmlformats.org/officeDocument/2006/relationships/oleObject" Target="../embeddings/oleObject13.bin"/><Relationship Id="rId9" Type="http://schemas.openxmlformats.org/officeDocument/2006/relationships/oleObject" Target="../embeddings/oleObject16.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56.wmf"/><Relationship Id="rId4" Type="http://schemas.openxmlformats.org/officeDocument/2006/relationships/oleObject" Target="../embeddings/oleObject17.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75.xml"/><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0.bin"/><Relationship Id="rId11" Type="http://schemas.openxmlformats.org/officeDocument/2006/relationships/image" Target="../media/image61.wmf"/><Relationship Id="rId5" Type="http://schemas.openxmlformats.org/officeDocument/2006/relationships/image" Target="../media/image58.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60.w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76.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4.bin"/><Relationship Id="rId11" Type="http://schemas.openxmlformats.org/officeDocument/2006/relationships/image" Target="../media/image65.wmf"/><Relationship Id="rId5" Type="http://schemas.openxmlformats.org/officeDocument/2006/relationships/image" Target="../media/image62.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64.wmf"/></Relationships>
</file>

<file path=ppt/slides/_rels/slide8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6"/>
          <p:cNvSpPr>
            <a:spLocks noGrp="1" noChangeArrowheads="1"/>
          </p:cNvSpPr>
          <p:nvPr>
            <p:ph type="sldNum" sz="quarter" idx="12"/>
          </p:nvPr>
        </p:nvSpPr>
        <p:spPr/>
        <p:txBody>
          <a:bodyPr/>
          <a:lstStyle/>
          <a:p>
            <a:pPr>
              <a:defRPr/>
            </a:pPr>
            <a:fld id="{58548A8C-B7FF-4FE7-8C61-23AA3540AF8B}" type="slidenum">
              <a:rPr lang="zh-CN" altLang="en-US"/>
              <a:pPr>
                <a:defRPr/>
              </a:pPr>
              <a:t>1</a:t>
            </a:fld>
            <a:endParaRPr lang="en-US" altLang="zh-CN"/>
          </a:p>
        </p:txBody>
      </p:sp>
      <p:sp>
        <p:nvSpPr>
          <p:cNvPr id="33798" name="Rectangle 6"/>
          <p:cNvSpPr>
            <a:spLocks noGrp="1" noChangeArrowheads="1"/>
          </p:cNvSpPr>
          <p:nvPr>
            <p:ph type="ctrTitle"/>
          </p:nvPr>
        </p:nvSpPr>
        <p:spPr/>
        <p:txBody>
          <a:bodyPr/>
          <a:lstStyle/>
          <a:p>
            <a:pPr eaLnBrk="1" hangingPunct="1">
              <a:defRPr/>
            </a:pPr>
            <a:r>
              <a:rPr lang="en-US" altLang="zh-CN" sz="5400" dirty="0" smtClean="0"/>
              <a:t>Digital Image Processing</a:t>
            </a:r>
            <a:endParaRPr lang="zh-CN" altLang="en-US" sz="5400" b="1" dirty="0" smtClean="0">
              <a:solidFill>
                <a:schemeClr val="folHlink"/>
              </a:solidFill>
              <a:effectLst>
                <a:outerShdw blurRad="38100" dist="38100" dir="2700000" algn="tl">
                  <a:srgbClr val="C0C0C0"/>
                </a:outerShdw>
              </a:effectLst>
            </a:endParaRPr>
          </a:p>
        </p:txBody>
      </p:sp>
      <p:sp>
        <p:nvSpPr>
          <p:cNvPr id="17411" name="Rectangle 7"/>
          <p:cNvSpPr>
            <a:spLocks noGrp="1" noChangeArrowheads="1"/>
          </p:cNvSpPr>
          <p:nvPr>
            <p:ph type="subTitle" idx="1"/>
          </p:nvPr>
        </p:nvSpPr>
        <p:spPr>
          <a:xfrm>
            <a:off x="395288" y="3500438"/>
            <a:ext cx="8497887" cy="2665412"/>
          </a:xfrm>
        </p:spPr>
        <p:txBody>
          <a:bodyPr/>
          <a:lstStyle/>
          <a:p>
            <a:pPr algn="l" eaLnBrk="1" hangingPunct="1">
              <a:lnSpc>
                <a:spcPct val="90000"/>
              </a:lnSpc>
              <a:spcBef>
                <a:spcPct val="50000"/>
              </a:spcBef>
              <a:buClrTx/>
              <a:buSzTx/>
            </a:pPr>
            <a:r>
              <a:rPr lang="zh-CN" altLang="en-US" b="1" dirty="0" smtClean="0">
                <a:latin typeface="华文新魏"/>
                <a:ea typeface="华文新魏"/>
                <a:cs typeface="华文新魏"/>
              </a:rPr>
              <a:t>      </a:t>
            </a:r>
            <a:r>
              <a:rPr lang="en-US" altLang="zh-CN" b="1" dirty="0" smtClean="0">
                <a:ea typeface="楷体_GB2312" pitchFamily="49" charset="-122"/>
              </a:rPr>
              <a:t>Associate Prof.  </a:t>
            </a:r>
            <a:r>
              <a:rPr lang="en-US" altLang="zh-CN" sz="2800" b="1" dirty="0" smtClean="0">
                <a:ea typeface="楷体_GB2312" pitchFamily="49" charset="-122"/>
              </a:rPr>
              <a:t>Zhang </a:t>
            </a:r>
            <a:r>
              <a:rPr lang="en-US" altLang="zh-CN" sz="2800" b="1" dirty="0" err="1" smtClean="0">
                <a:ea typeface="楷体_GB2312" pitchFamily="49" charset="-122"/>
              </a:rPr>
              <a:t>Qingfeng</a:t>
            </a:r>
            <a:r>
              <a:rPr lang="en-US" altLang="zh-CN" sz="2800" b="1" dirty="0" smtClean="0">
                <a:ea typeface="楷体_GB2312" pitchFamily="49" charset="-122"/>
              </a:rPr>
              <a:t>(</a:t>
            </a:r>
            <a:r>
              <a:rPr lang="zh-CN" altLang="en-US" sz="2800" b="1" dirty="0" smtClean="0">
                <a:ea typeface="楷体_GB2312" pitchFamily="49" charset="-122"/>
              </a:rPr>
              <a:t>张庆丰</a:t>
            </a:r>
            <a:r>
              <a:rPr lang="en-US" altLang="zh-CN" sz="2800" b="1" dirty="0" smtClean="0">
                <a:ea typeface="楷体_GB2312" pitchFamily="49" charset="-122"/>
              </a:rPr>
              <a:t>)</a:t>
            </a:r>
          </a:p>
          <a:p>
            <a:pPr algn="l" eaLnBrk="1" hangingPunct="1">
              <a:lnSpc>
                <a:spcPct val="90000"/>
              </a:lnSpc>
              <a:spcBef>
                <a:spcPct val="50000"/>
              </a:spcBef>
              <a:buClrTx/>
              <a:buSzTx/>
              <a:buFontTx/>
              <a:buNone/>
            </a:pPr>
            <a:r>
              <a:rPr lang="zh-CN" altLang="en-US" sz="2800" dirty="0" smtClean="0">
                <a:ea typeface="华文新魏"/>
                <a:cs typeface="华文新魏"/>
              </a:rPr>
              <a:t>      </a:t>
            </a:r>
            <a:r>
              <a:rPr lang="en-US" altLang="zh-CN" sz="2800" dirty="0" smtClean="0">
                <a:ea typeface="华文新魏"/>
                <a:cs typeface="华文新魏"/>
              </a:rPr>
              <a:t>Department of Computer Science, Jinan University</a:t>
            </a:r>
            <a:endParaRPr lang="zh-CN" altLang="en-US" sz="2800" dirty="0" smtClean="0">
              <a:ea typeface="楷体_GB2312" pitchFamily="49" charset="-122"/>
            </a:endParaRPr>
          </a:p>
          <a:p>
            <a:pPr algn="l" eaLnBrk="1" hangingPunct="1">
              <a:lnSpc>
                <a:spcPct val="90000"/>
              </a:lnSpc>
              <a:spcBef>
                <a:spcPct val="50000"/>
              </a:spcBef>
              <a:buClrTx/>
              <a:buSzTx/>
              <a:buFontTx/>
              <a:buNone/>
            </a:pPr>
            <a:r>
              <a:rPr lang="zh-CN" altLang="en-US" sz="2800" dirty="0" smtClean="0">
                <a:ea typeface="楷体_GB2312" pitchFamily="49" charset="-122"/>
              </a:rPr>
              <a:t>      </a:t>
            </a:r>
            <a:r>
              <a:rPr lang="en-US" altLang="zh-CN" sz="2800" dirty="0" smtClean="0">
                <a:ea typeface="楷体_GB2312" pitchFamily="49" charset="-122"/>
              </a:rPr>
              <a:t>Office Room:  415, </a:t>
            </a:r>
            <a:r>
              <a:rPr lang="en-US" altLang="zh-CN" sz="2800" dirty="0" err="1" smtClean="0">
                <a:ea typeface="楷体_GB2312" pitchFamily="49" charset="-122"/>
              </a:rPr>
              <a:t>Nanhailou</a:t>
            </a:r>
            <a:r>
              <a:rPr lang="en-US" altLang="zh-CN" sz="2800" dirty="0" smtClean="0">
                <a:ea typeface="楷体_GB2312" pitchFamily="49" charset="-122"/>
              </a:rPr>
              <a:t> Building</a:t>
            </a:r>
            <a:endParaRPr lang="zh-CN" altLang="en-US" sz="2800" dirty="0" smtClean="0">
              <a:ea typeface="楷体_GB2312" pitchFamily="49" charset="-122"/>
            </a:endParaRPr>
          </a:p>
          <a:p>
            <a:pPr algn="l" eaLnBrk="1" hangingPunct="1">
              <a:lnSpc>
                <a:spcPct val="90000"/>
              </a:lnSpc>
              <a:spcBef>
                <a:spcPct val="50000"/>
              </a:spcBef>
              <a:buClrTx/>
              <a:buSzTx/>
              <a:buFontTx/>
              <a:buNone/>
            </a:pPr>
            <a:r>
              <a:rPr lang="en-US" altLang="zh-CN" sz="2800" dirty="0" smtClean="0">
                <a:ea typeface="仿宋_GB2312" pitchFamily="49" charset="-122"/>
              </a:rPr>
              <a:t>       </a:t>
            </a:r>
            <a:r>
              <a:rPr lang="en-US" altLang="zh-CN" sz="2800" dirty="0" smtClean="0">
                <a:ea typeface="MingLiU" pitchFamily="49" charset="-120"/>
              </a:rPr>
              <a:t>Email: </a:t>
            </a:r>
            <a:r>
              <a:rPr lang="en-US" altLang="zh-CN" sz="2800" dirty="0" smtClean="0">
                <a:ea typeface="MingLiU" pitchFamily="49" charset="-120"/>
                <a:hlinkClick r:id="rId2"/>
              </a:rPr>
              <a:t>zqf135@qq.com</a:t>
            </a:r>
            <a:r>
              <a:rPr lang="en-US" altLang="zh-CN" sz="2800" dirty="0" smtClean="0">
                <a:ea typeface="MingLiU" pitchFamily="49" charset="-120"/>
              </a:rPr>
              <a:t>, </a:t>
            </a:r>
            <a:r>
              <a:rPr lang="en-US" altLang="zh-CN" sz="2800" dirty="0" smtClean="0">
                <a:ea typeface="MingLiU" pitchFamily="49" charset="-120"/>
                <a:hlinkClick r:id="rId3"/>
              </a:rPr>
              <a:t>tqfz@jnu.edu.cn</a:t>
            </a:r>
            <a:r>
              <a:rPr lang="en-US" altLang="zh-CN" sz="2800" dirty="0" smtClean="0">
                <a:ea typeface="MingLiU" pitchFamily="49" charset="-120"/>
              </a:rPr>
              <a:t> </a:t>
            </a:r>
          </a:p>
        </p:txBody>
      </p:sp>
      <p:sp>
        <p:nvSpPr>
          <p:cNvPr id="4" name="灯片编号占位符 3"/>
          <p:cNvSpPr txBox="1">
            <a:spLocks noGrp="1"/>
          </p:cNvSpPr>
          <p:nvPr/>
        </p:nvSpPr>
        <p:spPr bwMode="auto">
          <a:xfrm>
            <a:off x="6858000" y="6356350"/>
            <a:ext cx="1905000" cy="457200"/>
          </a:xfrm>
          <a:prstGeom prst="rect">
            <a:avLst/>
          </a:prstGeom>
          <a:noFill/>
          <a:ln>
            <a:miter lim="800000"/>
            <a:headEnd/>
            <a:tailEnd/>
          </a:ln>
        </p:spPr>
        <p:txBody>
          <a:bodyPr anchor="b"/>
          <a:lstStyle/>
          <a:p>
            <a:pPr algn="r" eaLnBrk="0" hangingPunct="0">
              <a:defRPr/>
            </a:pPr>
            <a:fld id="{B238FF4F-CCA9-49B3-913D-5CA8FCA02041}" type="slidenum">
              <a:rPr lang="zh-CN" altLang="en-US" sz="1400">
                <a:solidFill>
                  <a:schemeClr val="bg2"/>
                </a:solidFill>
                <a:ea typeface="+mn-ea"/>
              </a:rPr>
              <a:pPr algn="r" eaLnBrk="0" hangingPunct="0">
                <a:defRPr/>
              </a:pPr>
              <a:t>1</a:t>
            </a:fld>
            <a:endParaRPr lang="en-US" altLang="zh-CN" sz="1400">
              <a:solidFill>
                <a:schemeClr val="bg2"/>
              </a:solidFill>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D422FB12-BA9F-4414-AA86-AEB9811630C7}" type="slidenum">
              <a:rPr lang="en-US" altLang="zh-CN"/>
              <a:pPr>
                <a:defRPr/>
              </a:pPr>
              <a:t>10</a:t>
            </a:fld>
            <a:endParaRPr lang="en-US" altLang="zh-CN" dirty="0"/>
          </a:p>
        </p:txBody>
      </p:sp>
      <p:sp>
        <p:nvSpPr>
          <p:cNvPr id="210946" name="Rectangle 2"/>
          <p:cNvSpPr>
            <a:spLocks noGrp="1" noChangeArrowheads="1"/>
          </p:cNvSpPr>
          <p:nvPr>
            <p:ph type="title"/>
          </p:nvPr>
        </p:nvSpPr>
        <p:spPr/>
        <p:txBody>
          <a:bodyPr/>
          <a:lstStyle/>
          <a:p>
            <a:r>
              <a:rPr lang="en-US" altLang="zh-CN" smtClean="0"/>
              <a:t>Background</a:t>
            </a:r>
          </a:p>
        </p:txBody>
      </p:sp>
      <p:sp>
        <p:nvSpPr>
          <p:cNvPr id="210947" name="Rectangle 3"/>
          <p:cNvSpPr>
            <a:spLocks noGrp="1" noChangeArrowheads="1"/>
          </p:cNvSpPr>
          <p:nvPr>
            <p:ph type="body" idx="1"/>
          </p:nvPr>
        </p:nvSpPr>
        <p:spPr/>
        <p:txBody>
          <a:bodyPr/>
          <a:lstStyle/>
          <a:p>
            <a:r>
              <a:rPr lang="en-US" altLang="zh-CN" sz="2800" dirty="0" smtClean="0"/>
              <a:t>Center of </a:t>
            </a:r>
            <a:r>
              <a:rPr lang="en-US" altLang="zh-CN" sz="2800" dirty="0" err="1" smtClean="0"/>
              <a:t>subimage</a:t>
            </a:r>
            <a:r>
              <a:rPr lang="en-US" altLang="zh-CN" sz="2800" dirty="0" smtClean="0"/>
              <a:t> is moved pixel by pixel. At each location (</a:t>
            </a:r>
            <a:r>
              <a:rPr lang="en-US" altLang="zh-CN" sz="2800" dirty="0" err="1" smtClean="0"/>
              <a:t>x,y</a:t>
            </a:r>
            <a:r>
              <a:rPr lang="en-US" altLang="zh-CN" sz="2800" dirty="0" smtClean="0"/>
              <a:t>), the operator T is applied to find the value of g(</a:t>
            </a:r>
            <a:r>
              <a:rPr lang="en-US" altLang="zh-CN" sz="2800" dirty="0" err="1" smtClean="0"/>
              <a:t>x,y</a:t>
            </a:r>
            <a:r>
              <a:rPr lang="en-US" altLang="zh-CN" sz="2800" dirty="0" smtClean="0"/>
              <a:t>).</a:t>
            </a:r>
            <a:endParaRPr lang="zh-CN" altLang="en-US" sz="2800" dirty="0" smtClean="0"/>
          </a:p>
        </p:txBody>
      </p:sp>
      <p:pic>
        <p:nvPicPr>
          <p:cNvPr id="210948" name="Picture 4"/>
          <p:cNvPicPr>
            <a:picLocks noChangeAspect="1" noChangeArrowheads="1"/>
          </p:cNvPicPr>
          <p:nvPr/>
        </p:nvPicPr>
        <p:blipFill>
          <a:blip r:embed="rId3" cstate="print"/>
          <a:srcRect/>
          <a:stretch>
            <a:fillRect/>
          </a:stretch>
        </p:blipFill>
        <p:spPr bwMode="auto">
          <a:xfrm>
            <a:off x="1166813" y="3894138"/>
            <a:ext cx="6934200" cy="2847975"/>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BE5FCF11-6175-4EF4-B217-7E3A2DF379DE}" type="slidenum">
              <a:rPr lang="en-US" altLang="zh-CN"/>
              <a:pPr>
                <a:defRPr/>
              </a:pPr>
              <a:t>11</a:t>
            </a:fld>
            <a:endParaRPr lang="en-US" altLang="zh-CN" dirty="0"/>
          </a:p>
        </p:txBody>
      </p:sp>
      <p:sp>
        <p:nvSpPr>
          <p:cNvPr id="212994" name="Rectangle 2"/>
          <p:cNvSpPr>
            <a:spLocks noGrp="1" noChangeArrowheads="1"/>
          </p:cNvSpPr>
          <p:nvPr>
            <p:ph type="title"/>
          </p:nvPr>
        </p:nvSpPr>
        <p:spPr/>
        <p:txBody>
          <a:bodyPr/>
          <a:lstStyle/>
          <a:p>
            <a:r>
              <a:rPr lang="en-US" altLang="zh-CN" sz="4000" smtClean="0"/>
              <a:t>Some Basic Intensity Transformations Functions</a:t>
            </a:r>
          </a:p>
        </p:txBody>
      </p:sp>
      <p:sp>
        <p:nvSpPr>
          <p:cNvPr id="212995" name="Rectangle 3"/>
          <p:cNvSpPr>
            <a:spLocks noGrp="1" noChangeArrowheads="1"/>
          </p:cNvSpPr>
          <p:nvPr>
            <p:ph type="body" idx="1"/>
          </p:nvPr>
        </p:nvSpPr>
        <p:spPr/>
        <p:txBody>
          <a:bodyPr/>
          <a:lstStyle/>
          <a:p>
            <a:pPr algn="just"/>
            <a:r>
              <a:rPr lang="en-US" altLang="zh-CN" sz="2800" smtClean="0"/>
              <a:t>When the neighborhood is 1 x 1 then g depends only on the value of </a:t>
            </a:r>
            <a:r>
              <a:rPr lang="en-US" altLang="zh-CN" sz="2800" i="1" smtClean="0"/>
              <a:t>f </a:t>
            </a:r>
            <a:r>
              <a:rPr lang="en-US" altLang="zh-CN" sz="2800" smtClean="0"/>
              <a:t>at (x,y) and T becomes an </a:t>
            </a:r>
            <a:r>
              <a:rPr lang="en-US" altLang="zh-CN" sz="2800" b="1" smtClean="0"/>
              <a:t>intensity </a:t>
            </a:r>
            <a:r>
              <a:rPr lang="en-US" altLang="zh-CN" sz="2800" smtClean="0"/>
              <a:t>(also called </a:t>
            </a:r>
            <a:r>
              <a:rPr lang="en-US" altLang="zh-CN" sz="2800" b="1" smtClean="0"/>
              <a:t>gray-level</a:t>
            </a:r>
            <a:r>
              <a:rPr lang="en-US" altLang="zh-CN" sz="2800" smtClean="0"/>
              <a:t> or </a:t>
            </a:r>
            <a:r>
              <a:rPr lang="en-US" altLang="zh-CN" sz="2800" b="1" smtClean="0"/>
              <a:t>mapping) transformation</a:t>
            </a:r>
            <a:r>
              <a:rPr lang="en-US" altLang="zh-CN" sz="2800" smtClean="0"/>
              <a:t> </a:t>
            </a:r>
            <a:r>
              <a:rPr lang="en-US" altLang="zh-CN" sz="2800" b="1" smtClean="0"/>
              <a:t>function</a:t>
            </a:r>
            <a:r>
              <a:rPr lang="en-US" altLang="zh-CN" sz="2800" smtClean="0"/>
              <a:t>:</a:t>
            </a:r>
          </a:p>
          <a:p>
            <a:pPr algn="just">
              <a:buFontTx/>
              <a:buNone/>
            </a:pPr>
            <a:r>
              <a:rPr lang="en-US" altLang="zh-CN" sz="2800" i="1" smtClean="0"/>
              <a:t>            s=T(r)</a:t>
            </a:r>
            <a:endParaRPr lang="en-US" altLang="zh-CN" sz="2800" smtClean="0"/>
          </a:p>
          <a:p>
            <a:pPr algn="just">
              <a:buFontTx/>
              <a:buNone/>
            </a:pPr>
            <a:r>
              <a:rPr lang="en-US" altLang="zh-CN" sz="2800" smtClean="0"/>
              <a:t>    r: denotes the gray level at any point (x,y) before processing. </a:t>
            </a:r>
          </a:p>
          <a:p>
            <a:pPr algn="just">
              <a:buFontTx/>
              <a:buNone/>
            </a:pPr>
            <a:r>
              <a:rPr lang="en-US" altLang="zh-CN" sz="2800" smtClean="0"/>
              <a:t>   s denotes the pixel intensity after processing. </a:t>
            </a:r>
          </a:p>
          <a:p>
            <a:pPr algn="just"/>
            <a:r>
              <a:rPr lang="en-US" altLang="zh-CN" sz="2800" smtClean="0"/>
              <a:t>This type of processing is called point processing.</a:t>
            </a:r>
            <a:endParaRPr lang="zh-CN" altLang="en-US" sz="280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A83E4EE0-E6BB-4145-8E20-76E3F9A36F97}" type="slidenum">
              <a:rPr lang="en-US" altLang="zh-CN"/>
              <a:pPr>
                <a:defRPr/>
              </a:pPr>
              <a:t>12</a:t>
            </a:fld>
            <a:endParaRPr lang="en-US" altLang="zh-CN" dirty="0"/>
          </a:p>
        </p:txBody>
      </p:sp>
      <p:sp>
        <p:nvSpPr>
          <p:cNvPr id="215042" name="Rectangle 2"/>
          <p:cNvSpPr>
            <a:spLocks noGrp="1" noChangeArrowheads="1"/>
          </p:cNvSpPr>
          <p:nvPr>
            <p:ph type="title"/>
          </p:nvPr>
        </p:nvSpPr>
        <p:spPr/>
        <p:txBody>
          <a:bodyPr/>
          <a:lstStyle/>
          <a:p>
            <a:r>
              <a:rPr lang="en-US" altLang="zh-CN" smtClean="0"/>
              <a:t>Point Processing</a:t>
            </a:r>
          </a:p>
        </p:txBody>
      </p:sp>
      <p:sp>
        <p:nvSpPr>
          <p:cNvPr id="215043" name="Rectangle 3"/>
          <p:cNvSpPr>
            <a:spLocks noGrp="1" noChangeArrowheads="1"/>
          </p:cNvSpPr>
          <p:nvPr>
            <p:ph type="body" idx="1"/>
          </p:nvPr>
        </p:nvSpPr>
        <p:spPr>
          <a:xfrm>
            <a:off x="590550" y="1773238"/>
            <a:ext cx="8158163" cy="4800600"/>
          </a:xfrm>
        </p:spPr>
        <p:txBody>
          <a:bodyPr/>
          <a:lstStyle/>
          <a:p>
            <a:r>
              <a:rPr lang="en-US" altLang="zh-CN" smtClean="0"/>
              <a:t>Simplest form of T : the neighborhood is 1x1.</a:t>
            </a:r>
          </a:p>
          <a:p>
            <a:r>
              <a:rPr lang="en-US" altLang="zh-CN" smtClean="0"/>
              <a:t>g(x,y) depends only on the value of f at (x,y).</a:t>
            </a:r>
          </a:p>
          <a:p>
            <a:r>
              <a:rPr lang="en-US" altLang="zh-CN" smtClean="0"/>
              <a:t> T: a gray-level transformation (mapping)</a:t>
            </a:r>
          </a:p>
        </p:txBody>
      </p:sp>
      <p:pic>
        <p:nvPicPr>
          <p:cNvPr id="215044" name="Picture 4"/>
          <p:cNvPicPr>
            <a:picLocks noChangeAspect="1" noChangeArrowheads="1"/>
          </p:cNvPicPr>
          <p:nvPr/>
        </p:nvPicPr>
        <p:blipFill>
          <a:blip r:embed="rId3" cstate="print"/>
          <a:srcRect/>
          <a:stretch>
            <a:fillRect/>
          </a:stretch>
        </p:blipFill>
        <p:spPr bwMode="auto">
          <a:xfrm>
            <a:off x="1042988" y="3500438"/>
            <a:ext cx="7115175" cy="2857500"/>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12"/>
          </p:nvPr>
        </p:nvSpPr>
        <p:spPr/>
        <p:txBody>
          <a:bodyPr/>
          <a:lstStyle/>
          <a:p>
            <a:pPr>
              <a:defRPr/>
            </a:pPr>
            <a:fld id="{226A869C-2CF4-4021-B32D-26C0C6D5FA39}" type="slidenum">
              <a:rPr lang="en-US" altLang="zh-CN"/>
              <a:pPr>
                <a:defRPr/>
              </a:pPr>
              <a:t>13</a:t>
            </a:fld>
            <a:endParaRPr lang="en-US" altLang="zh-CN" dirty="0"/>
          </a:p>
        </p:txBody>
      </p:sp>
      <p:sp>
        <p:nvSpPr>
          <p:cNvPr id="217090" name="Rectangle 2"/>
          <p:cNvSpPr>
            <a:spLocks noGrp="1" noChangeArrowheads="1"/>
          </p:cNvSpPr>
          <p:nvPr>
            <p:ph type="title"/>
          </p:nvPr>
        </p:nvSpPr>
        <p:spPr/>
        <p:txBody>
          <a:bodyPr/>
          <a:lstStyle/>
          <a:p>
            <a:r>
              <a:rPr lang="en-US" altLang="zh-CN" smtClean="0"/>
              <a:t>Point Processing</a:t>
            </a:r>
          </a:p>
        </p:txBody>
      </p:sp>
      <p:sp>
        <p:nvSpPr>
          <p:cNvPr id="217091" name="Rectangle 3"/>
          <p:cNvSpPr>
            <a:spLocks noGrp="1" noChangeArrowheads="1"/>
          </p:cNvSpPr>
          <p:nvPr>
            <p:ph type="body" idx="1"/>
          </p:nvPr>
        </p:nvSpPr>
        <p:spPr/>
        <p:txBody>
          <a:bodyPr/>
          <a:lstStyle/>
          <a:p>
            <a:r>
              <a:rPr lang="en-US" altLang="zh-CN" smtClean="0"/>
              <a:t>examples</a:t>
            </a:r>
          </a:p>
        </p:txBody>
      </p:sp>
      <p:pic>
        <p:nvPicPr>
          <p:cNvPr id="217092" name="Picture 4"/>
          <p:cNvPicPr>
            <a:picLocks noChangeAspect="1" noChangeArrowheads="1"/>
          </p:cNvPicPr>
          <p:nvPr/>
        </p:nvPicPr>
        <p:blipFill>
          <a:blip r:embed="rId3" cstate="print"/>
          <a:srcRect/>
          <a:stretch>
            <a:fillRect/>
          </a:stretch>
        </p:blipFill>
        <p:spPr bwMode="auto">
          <a:xfrm>
            <a:off x="304800" y="2852738"/>
            <a:ext cx="8839200" cy="3116262"/>
          </a:xfrm>
          <a:prstGeom prst="rect">
            <a:avLst/>
          </a:prstGeom>
          <a:noFill/>
          <a:ln w="9525">
            <a:noFill/>
            <a:miter lim="800000"/>
            <a:headEnd/>
            <a:tailEnd/>
          </a:ln>
        </p:spPr>
      </p:pic>
      <p:sp>
        <p:nvSpPr>
          <p:cNvPr id="217093" name="Text Box 5"/>
          <p:cNvSpPr txBox="1">
            <a:spLocks noChangeArrowheads="1"/>
          </p:cNvSpPr>
          <p:nvPr/>
        </p:nvSpPr>
        <p:spPr bwMode="auto">
          <a:xfrm>
            <a:off x="533400" y="6124575"/>
            <a:ext cx="2209800" cy="366713"/>
          </a:xfrm>
          <a:prstGeom prst="rect">
            <a:avLst/>
          </a:prstGeom>
          <a:noFill/>
          <a:ln w="9525">
            <a:noFill/>
            <a:miter lim="800000"/>
            <a:headEnd/>
            <a:tailEnd/>
          </a:ln>
        </p:spPr>
        <p:txBody>
          <a:bodyPr>
            <a:spAutoFit/>
          </a:bodyPr>
          <a:lstStyle/>
          <a:p>
            <a:pPr>
              <a:spcBef>
                <a:spcPct val="50000"/>
              </a:spcBef>
            </a:pPr>
            <a:r>
              <a:rPr lang="en-US" altLang="zh-CN" sz="1800"/>
              <a:t>Contrast Stretching</a:t>
            </a:r>
            <a:r>
              <a:rPr lang="en-US" altLang="zh-CN" sz="1800" b="0"/>
              <a:t> </a:t>
            </a:r>
          </a:p>
        </p:txBody>
      </p:sp>
      <p:sp>
        <p:nvSpPr>
          <p:cNvPr id="217094" name="Text Box 6"/>
          <p:cNvSpPr txBox="1">
            <a:spLocks noChangeArrowheads="1"/>
          </p:cNvSpPr>
          <p:nvPr/>
        </p:nvSpPr>
        <p:spPr bwMode="auto">
          <a:xfrm>
            <a:off x="3962400" y="6124575"/>
            <a:ext cx="2286000" cy="396875"/>
          </a:xfrm>
          <a:prstGeom prst="rect">
            <a:avLst/>
          </a:prstGeom>
          <a:noFill/>
          <a:ln w="9525">
            <a:noFill/>
            <a:miter lim="800000"/>
            <a:headEnd/>
            <a:tailEnd/>
          </a:ln>
        </p:spPr>
        <p:txBody>
          <a:bodyPr>
            <a:spAutoFit/>
          </a:bodyPr>
          <a:lstStyle/>
          <a:p>
            <a:pPr algn="ctr">
              <a:spcBef>
                <a:spcPct val="50000"/>
              </a:spcBef>
            </a:pPr>
            <a:r>
              <a:rPr lang="en-US" altLang="zh-CN" sz="2000"/>
              <a:t>Thresholding</a:t>
            </a:r>
            <a:endParaRPr lang="en-US" altLang="zh-C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83C30C6C-34ED-4D25-97CF-EB9DAFC390EB}" type="slidenum">
              <a:rPr lang="en-US" altLang="zh-CN"/>
              <a:pPr>
                <a:defRPr/>
              </a:pPr>
              <a:t>14</a:t>
            </a:fld>
            <a:endParaRPr lang="en-US" altLang="zh-CN" dirty="0"/>
          </a:p>
        </p:txBody>
      </p:sp>
      <p:sp>
        <p:nvSpPr>
          <p:cNvPr id="219138" name="Rectangle 2"/>
          <p:cNvSpPr>
            <a:spLocks noGrp="1" noChangeArrowheads="1"/>
          </p:cNvSpPr>
          <p:nvPr>
            <p:ph type="title"/>
          </p:nvPr>
        </p:nvSpPr>
        <p:spPr>
          <a:xfrm>
            <a:off x="585788" y="422275"/>
            <a:ext cx="8089900" cy="1143000"/>
          </a:xfrm>
        </p:spPr>
        <p:txBody>
          <a:bodyPr/>
          <a:lstStyle/>
          <a:p>
            <a:r>
              <a:rPr lang="en-US" altLang="en-US" sz="3600" smtClean="0"/>
              <a:t>Some </a:t>
            </a:r>
            <a:r>
              <a:rPr lang="en-US" altLang="zh-CN" sz="3600" smtClean="0"/>
              <a:t>Basic </a:t>
            </a:r>
            <a:r>
              <a:rPr lang="en-US" altLang="en-US" sz="3600" smtClean="0"/>
              <a:t>Intensity Transformations</a:t>
            </a:r>
            <a:endParaRPr lang="zh-CN" altLang="en-US" sz="3600" smtClean="0"/>
          </a:p>
        </p:txBody>
      </p:sp>
      <p:sp>
        <p:nvSpPr>
          <p:cNvPr id="219139" name="Rectangle 3"/>
          <p:cNvSpPr>
            <a:spLocks noGrp="1" noChangeArrowheads="1"/>
          </p:cNvSpPr>
          <p:nvPr>
            <p:ph type="body" idx="1"/>
          </p:nvPr>
        </p:nvSpPr>
        <p:spPr>
          <a:xfrm>
            <a:off x="684213" y="2017713"/>
            <a:ext cx="8270875" cy="4114800"/>
          </a:xfrm>
        </p:spPr>
        <p:txBody>
          <a:bodyPr/>
          <a:lstStyle/>
          <a:p>
            <a:r>
              <a:rPr lang="en-US" altLang="zh-CN" smtClean="0"/>
              <a:t>Image negatives</a:t>
            </a:r>
          </a:p>
          <a:p>
            <a:r>
              <a:rPr lang="en-US" altLang="zh-CN" smtClean="0"/>
              <a:t>Log Transformations</a:t>
            </a:r>
          </a:p>
          <a:p>
            <a:r>
              <a:rPr lang="en-US" altLang="zh-CN" smtClean="0"/>
              <a:t>Power-Law Transformations</a:t>
            </a:r>
          </a:p>
          <a:p>
            <a:r>
              <a:rPr lang="en-US" altLang="zh-CN" smtClean="0"/>
              <a:t>Piecewise-Linear Transformation Functions:</a:t>
            </a:r>
          </a:p>
          <a:p>
            <a:pPr lvl="1"/>
            <a:r>
              <a:rPr lang="en-US" altLang="zh-CN" smtClean="0"/>
              <a:t>Contrast stretching</a:t>
            </a:r>
          </a:p>
          <a:p>
            <a:pPr lvl="1"/>
            <a:r>
              <a:rPr lang="en-US" altLang="zh-CN" smtClean="0"/>
              <a:t>Gray-level slicing</a:t>
            </a:r>
          </a:p>
          <a:p>
            <a:pPr lvl="1"/>
            <a:r>
              <a:rPr lang="en-US" altLang="zh-CN" smtClean="0"/>
              <a:t>Bit-plane slicing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9D56EC01-2884-49AB-A308-8E306B1861F1}" type="slidenum">
              <a:rPr lang="en-US" altLang="zh-CN"/>
              <a:pPr>
                <a:defRPr/>
              </a:pPr>
              <a:t>15</a:t>
            </a:fld>
            <a:endParaRPr lang="en-US" altLang="zh-CN" dirty="0"/>
          </a:p>
        </p:txBody>
      </p:sp>
      <p:sp>
        <p:nvSpPr>
          <p:cNvPr id="221186" name="Rectangle 2"/>
          <p:cNvSpPr>
            <a:spLocks noGrp="1" noChangeArrowheads="1"/>
          </p:cNvSpPr>
          <p:nvPr>
            <p:ph type="title"/>
          </p:nvPr>
        </p:nvSpPr>
        <p:spPr/>
        <p:txBody>
          <a:bodyPr/>
          <a:lstStyle/>
          <a:p>
            <a:r>
              <a:rPr lang="en-US" altLang="zh-CN" smtClean="0"/>
              <a:t>Image Negatives</a:t>
            </a:r>
            <a:endParaRPr lang="zh-CN" altLang="en-US" smtClean="0"/>
          </a:p>
        </p:txBody>
      </p:sp>
      <p:sp>
        <p:nvSpPr>
          <p:cNvPr id="221187" name="Rectangle 3"/>
          <p:cNvSpPr>
            <a:spLocks noGrp="1" noChangeArrowheads="1"/>
          </p:cNvSpPr>
          <p:nvPr>
            <p:ph type="body" idx="1"/>
          </p:nvPr>
        </p:nvSpPr>
        <p:spPr/>
        <p:txBody>
          <a:bodyPr/>
          <a:lstStyle/>
          <a:p>
            <a:pPr algn="just"/>
            <a:r>
              <a:rPr lang="en-US" altLang="zh-CN" smtClean="0"/>
              <a:t>The negative of an image with gray levels in the range [0,L-1]  is obtained by the expression:</a:t>
            </a:r>
          </a:p>
          <a:p>
            <a:pPr>
              <a:buFontTx/>
              <a:buNone/>
            </a:pPr>
            <a:r>
              <a:rPr lang="en-US" altLang="zh-CN" i="1" smtClean="0"/>
              <a:t>   S= L-</a:t>
            </a:r>
            <a:r>
              <a:rPr lang="en-US" altLang="zh-CN" smtClean="0"/>
              <a:t>1</a:t>
            </a:r>
            <a:r>
              <a:rPr lang="en-US" altLang="zh-CN" i="1" smtClean="0"/>
              <a:t>-r</a:t>
            </a:r>
            <a:r>
              <a:rPr lang="zh-CN" altLang="en-US" smtClean="0"/>
              <a:t>                              </a:t>
            </a:r>
          </a:p>
        </p:txBody>
      </p:sp>
      <p:pic>
        <p:nvPicPr>
          <p:cNvPr id="221188" name="Picture 6" descr="4-4a"/>
          <p:cNvPicPr>
            <a:picLocks noChangeAspect="1" noChangeArrowheads="1"/>
          </p:cNvPicPr>
          <p:nvPr/>
        </p:nvPicPr>
        <p:blipFill>
          <a:blip r:embed="rId3" cstate="print"/>
          <a:srcRect/>
          <a:stretch>
            <a:fillRect/>
          </a:stretch>
        </p:blipFill>
        <p:spPr bwMode="auto">
          <a:xfrm>
            <a:off x="4211638" y="3141663"/>
            <a:ext cx="4105275" cy="3524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62C7AFBC-ED82-4682-803D-0D67EBBD1C54}" type="slidenum">
              <a:rPr lang="en-US" altLang="zh-CN"/>
              <a:pPr>
                <a:defRPr/>
              </a:pPr>
              <a:t>16</a:t>
            </a:fld>
            <a:endParaRPr lang="en-US" altLang="zh-CN" dirty="0"/>
          </a:p>
        </p:txBody>
      </p:sp>
      <p:sp>
        <p:nvSpPr>
          <p:cNvPr id="223234" name="Rectangle 2"/>
          <p:cNvSpPr>
            <a:spLocks noGrp="1" noChangeArrowheads="1"/>
          </p:cNvSpPr>
          <p:nvPr>
            <p:ph type="title"/>
          </p:nvPr>
        </p:nvSpPr>
        <p:spPr/>
        <p:txBody>
          <a:bodyPr/>
          <a:lstStyle/>
          <a:p>
            <a:r>
              <a:rPr lang="en-US" altLang="zh-CN" smtClean="0"/>
              <a:t>Image Negatives</a:t>
            </a:r>
            <a:endParaRPr lang="zh-CN" altLang="en-US" smtClean="0"/>
          </a:p>
        </p:txBody>
      </p:sp>
      <p:sp>
        <p:nvSpPr>
          <p:cNvPr id="223235" name="Rectangle 3"/>
          <p:cNvSpPr>
            <a:spLocks noGrp="1" noChangeArrowheads="1"/>
          </p:cNvSpPr>
          <p:nvPr>
            <p:ph type="body" idx="1"/>
          </p:nvPr>
        </p:nvSpPr>
        <p:spPr/>
        <p:txBody>
          <a:bodyPr/>
          <a:lstStyle/>
          <a:p>
            <a:pPr algn="just"/>
            <a:r>
              <a:rPr lang="en-US" altLang="zh-CN" smtClean="0"/>
              <a:t>Function reverses the order from black to white so that the intensity of the output image decreases as the intensity of the input increases.</a:t>
            </a:r>
          </a:p>
          <a:p>
            <a:pPr lvl="4"/>
            <a:endParaRPr lang="en-US" altLang="zh-CN" smtClean="0"/>
          </a:p>
          <a:p>
            <a:r>
              <a:rPr lang="en-US" altLang="zh-CN" smtClean="0"/>
              <a:t>Used mainly in medical images and to produce slides of the screen.</a:t>
            </a:r>
          </a:p>
          <a:p>
            <a:endParaRPr lang="zh-CN" alt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695855F0-CB8A-4685-8319-AE4A14AC273B}" type="slidenum">
              <a:rPr lang="en-US" altLang="zh-CN"/>
              <a:pPr>
                <a:defRPr/>
              </a:pPr>
              <a:t>17</a:t>
            </a:fld>
            <a:endParaRPr lang="en-US" altLang="zh-CN" dirty="0"/>
          </a:p>
        </p:txBody>
      </p:sp>
      <p:sp>
        <p:nvSpPr>
          <p:cNvPr id="225282" name="Rectangle 2"/>
          <p:cNvSpPr>
            <a:spLocks noGrp="1" noChangeArrowheads="1"/>
          </p:cNvSpPr>
          <p:nvPr>
            <p:ph type="title"/>
          </p:nvPr>
        </p:nvSpPr>
        <p:spPr/>
        <p:txBody>
          <a:bodyPr/>
          <a:lstStyle/>
          <a:p>
            <a:r>
              <a:rPr lang="en-US" altLang="zh-CN" smtClean="0"/>
              <a:t>Example</a:t>
            </a:r>
          </a:p>
        </p:txBody>
      </p:sp>
      <p:sp>
        <p:nvSpPr>
          <p:cNvPr id="225283" name="Rectangle 3"/>
          <p:cNvSpPr>
            <a:spLocks noGrp="1" noChangeArrowheads="1"/>
          </p:cNvSpPr>
          <p:nvPr>
            <p:ph type="body" idx="1"/>
          </p:nvPr>
        </p:nvSpPr>
        <p:spPr/>
        <p:txBody>
          <a:bodyPr/>
          <a:lstStyle/>
          <a:p>
            <a:endParaRPr lang="zh-CN" altLang="en-US" smtClean="0"/>
          </a:p>
        </p:txBody>
      </p:sp>
      <p:pic>
        <p:nvPicPr>
          <p:cNvPr id="225284" name="Picture 4"/>
          <p:cNvPicPr>
            <a:picLocks noChangeAspect="1" noChangeArrowheads="1"/>
          </p:cNvPicPr>
          <p:nvPr/>
        </p:nvPicPr>
        <p:blipFill>
          <a:blip r:embed="rId3" cstate="print"/>
          <a:srcRect/>
          <a:stretch>
            <a:fillRect/>
          </a:stretch>
        </p:blipFill>
        <p:spPr bwMode="auto">
          <a:xfrm>
            <a:off x="395288" y="1600200"/>
            <a:ext cx="84582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129FC246-EF47-436E-841B-E71347500EF2}" type="slidenum">
              <a:rPr lang="en-US" altLang="zh-CN"/>
              <a:pPr>
                <a:defRPr/>
              </a:pPr>
              <a:t>18</a:t>
            </a:fld>
            <a:endParaRPr lang="en-US" altLang="zh-CN" dirty="0"/>
          </a:p>
        </p:txBody>
      </p:sp>
      <p:sp>
        <p:nvSpPr>
          <p:cNvPr id="227330" name="Rectangle 2"/>
          <p:cNvSpPr>
            <a:spLocks noGrp="1" noChangeArrowheads="1"/>
          </p:cNvSpPr>
          <p:nvPr>
            <p:ph type="title"/>
          </p:nvPr>
        </p:nvSpPr>
        <p:spPr/>
        <p:txBody>
          <a:bodyPr/>
          <a:lstStyle/>
          <a:p>
            <a:r>
              <a:rPr lang="en-US" altLang="zh-CN" smtClean="0"/>
              <a:t>Log Transformations</a:t>
            </a:r>
            <a:endParaRPr lang="zh-CN" altLang="en-US" smtClean="0"/>
          </a:p>
        </p:txBody>
      </p:sp>
      <p:sp>
        <p:nvSpPr>
          <p:cNvPr id="227331" name="Rectangle 3"/>
          <p:cNvSpPr>
            <a:spLocks noGrp="1" noChangeArrowheads="1"/>
          </p:cNvSpPr>
          <p:nvPr>
            <p:ph type="body" idx="1"/>
          </p:nvPr>
        </p:nvSpPr>
        <p:spPr>
          <a:xfrm>
            <a:off x="468313" y="2017713"/>
            <a:ext cx="8486775" cy="4114800"/>
          </a:xfrm>
        </p:spPr>
        <p:txBody>
          <a:bodyPr/>
          <a:lstStyle/>
          <a:p>
            <a:pPr algn="ctr">
              <a:buFontTx/>
              <a:buNone/>
            </a:pPr>
            <a:r>
              <a:rPr lang="en-US" altLang="zh-CN" i="1" smtClean="0"/>
              <a:t>s </a:t>
            </a:r>
            <a:r>
              <a:rPr lang="en-US" altLang="zh-CN" smtClean="0"/>
              <a:t>= </a:t>
            </a:r>
            <a:r>
              <a:rPr lang="en-US" altLang="zh-CN" i="1" smtClean="0"/>
              <a:t>c </a:t>
            </a:r>
            <a:r>
              <a:rPr lang="en-US" altLang="zh-CN" smtClean="0"/>
              <a:t>log(1+</a:t>
            </a:r>
            <a:r>
              <a:rPr lang="en-US" altLang="zh-CN" i="1" smtClean="0"/>
              <a:t>r</a:t>
            </a:r>
            <a:r>
              <a:rPr lang="en-US" altLang="zh-CN" smtClean="0"/>
              <a:t>)          where  c is constant</a:t>
            </a:r>
          </a:p>
          <a:p>
            <a:pPr algn="just"/>
            <a:r>
              <a:rPr lang="en-US" altLang="zh-CN" smtClean="0"/>
              <a:t>Log transformation: maps a narrow range of low gray-level values in the input image into a wider range of output levels.</a:t>
            </a:r>
          </a:p>
          <a:p>
            <a:pPr algn="just"/>
            <a:r>
              <a:rPr lang="en-US" altLang="zh-CN" smtClean="0"/>
              <a:t>The opposite is true for higher values of input levels.</a:t>
            </a:r>
          </a:p>
          <a:p>
            <a:pPr algn="just"/>
            <a:r>
              <a:rPr lang="en-US" altLang="zh-CN" smtClean="0"/>
              <a:t>Expand the values of dark pixels in an image while   compressing the higher-level values.</a:t>
            </a:r>
            <a:endParaRPr lang="zh-CN" altLang="en-US"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AF900A2D-112A-47E0-A1EE-0A4A46681AE5}" type="slidenum">
              <a:rPr lang="en-US" altLang="zh-CN"/>
              <a:pPr>
                <a:defRPr/>
              </a:pPr>
              <a:t>19</a:t>
            </a:fld>
            <a:endParaRPr lang="en-US" altLang="zh-CN" dirty="0"/>
          </a:p>
        </p:txBody>
      </p:sp>
      <p:sp>
        <p:nvSpPr>
          <p:cNvPr id="229378" name="Rectangle 2"/>
          <p:cNvSpPr>
            <a:spLocks noGrp="1" noChangeArrowheads="1"/>
          </p:cNvSpPr>
          <p:nvPr>
            <p:ph type="title"/>
          </p:nvPr>
        </p:nvSpPr>
        <p:spPr/>
        <p:txBody>
          <a:bodyPr/>
          <a:lstStyle/>
          <a:p>
            <a:r>
              <a:rPr lang="en-US" altLang="zh-CN" smtClean="0"/>
              <a:t>Log transformation</a:t>
            </a:r>
            <a:endParaRPr lang="zh-CN" altLang="en-US" smtClean="0"/>
          </a:p>
        </p:txBody>
      </p:sp>
      <p:sp>
        <p:nvSpPr>
          <p:cNvPr id="455683" name="Rectangle 3"/>
          <p:cNvSpPr>
            <a:spLocks noGrp="1" noChangeArrowheads="1"/>
          </p:cNvSpPr>
          <p:nvPr>
            <p:ph type="body" idx="1"/>
          </p:nvPr>
        </p:nvSpPr>
        <p:spPr>
          <a:xfrm>
            <a:off x="539750" y="2017713"/>
            <a:ext cx="8415338" cy="4114800"/>
          </a:xfrm>
        </p:spPr>
        <p:txBody>
          <a:bodyPr/>
          <a:lstStyle/>
          <a:p>
            <a:r>
              <a:rPr lang="en-US" altLang="zh-CN" smtClean="0"/>
              <a:t>Log transformation has the important property of compressing the dynamic range of images with large variations in pixel values.</a:t>
            </a:r>
          </a:p>
          <a:p>
            <a:r>
              <a:rPr lang="en-US" altLang="zh-CN" smtClean="0"/>
              <a:t> Compression of dynamic range: Sometimes the dynamic range exceeds capability of the display device. An effective way to compress the dynamic range of pixel values is</a:t>
            </a:r>
          </a:p>
          <a:p>
            <a:pPr>
              <a:buFontTx/>
              <a:buNone/>
            </a:pPr>
            <a:r>
              <a:rPr lang="en-US" altLang="zh-CN" smtClean="0"/>
              <a:t>                    </a:t>
            </a:r>
            <a:r>
              <a:rPr lang="en-US" altLang="zh-CN" i="1" smtClean="0"/>
              <a:t>s </a:t>
            </a:r>
            <a:r>
              <a:rPr lang="en-US" altLang="zh-CN" smtClean="0"/>
              <a:t>= </a:t>
            </a:r>
            <a:r>
              <a:rPr lang="en-US" altLang="zh-CN" i="1" smtClean="0"/>
              <a:t>c </a:t>
            </a:r>
            <a:r>
              <a:rPr lang="en-US" altLang="zh-CN" smtClean="0"/>
              <a:t>log(1+</a:t>
            </a:r>
            <a:r>
              <a:rPr lang="en-US" altLang="zh-CN" i="1" smtClean="0"/>
              <a:t>r</a:t>
            </a:r>
            <a:r>
              <a:rPr lang="en-US" altLang="zh-CN" smtClean="0"/>
              <a:t>) </a:t>
            </a:r>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5683">
                                            <p:txEl>
                                              <p:pRg st="0" end="0"/>
                                            </p:txEl>
                                          </p:spTgt>
                                        </p:tgtEl>
                                        <p:attrNameLst>
                                          <p:attrName>style.visibility</p:attrName>
                                        </p:attrNameLst>
                                      </p:cBhvr>
                                      <p:to>
                                        <p:strVal val="visible"/>
                                      </p:to>
                                    </p:set>
                                    <p:anim calcmode="lin" valueType="num">
                                      <p:cBhvr additive="base">
                                        <p:cTn id="7" dur="2000" fill="hold"/>
                                        <p:tgtEl>
                                          <p:spTgt spid="455683">
                                            <p:txEl>
                                              <p:pRg st="0" end="0"/>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4556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55683">
                                            <p:txEl>
                                              <p:pRg st="1" end="1"/>
                                            </p:txEl>
                                          </p:spTgt>
                                        </p:tgtEl>
                                        <p:attrNameLst>
                                          <p:attrName>style.visibility</p:attrName>
                                        </p:attrNameLst>
                                      </p:cBhvr>
                                      <p:to>
                                        <p:strVal val="visible"/>
                                      </p:to>
                                    </p:set>
                                    <p:anim calcmode="lin" valueType="num">
                                      <p:cBhvr additive="base">
                                        <p:cTn id="13" dur="2000" fill="hold"/>
                                        <p:tgtEl>
                                          <p:spTgt spid="455683">
                                            <p:txEl>
                                              <p:pRg st="1" end="1"/>
                                            </p:txEl>
                                          </p:spTgt>
                                        </p:tgtEl>
                                        <p:attrNameLst>
                                          <p:attrName>ppt_x</p:attrName>
                                        </p:attrNameLst>
                                      </p:cBhvr>
                                      <p:tavLst>
                                        <p:tav tm="0">
                                          <p:val>
                                            <p:strVal val="0-#ppt_w/2"/>
                                          </p:val>
                                        </p:tav>
                                        <p:tav tm="100000">
                                          <p:val>
                                            <p:strVal val="#ppt_x"/>
                                          </p:val>
                                        </p:tav>
                                      </p:tavLst>
                                    </p:anim>
                                    <p:anim calcmode="lin" valueType="num">
                                      <p:cBhvr additive="base">
                                        <p:cTn id="14" dur="2000" fill="hold"/>
                                        <p:tgtEl>
                                          <p:spTgt spid="4556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55683">
                                            <p:txEl>
                                              <p:pRg st="2" end="2"/>
                                            </p:txEl>
                                          </p:spTgt>
                                        </p:tgtEl>
                                        <p:attrNameLst>
                                          <p:attrName>style.visibility</p:attrName>
                                        </p:attrNameLst>
                                      </p:cBhvr>
                                      <p:to>
                                        <p:strVal val="visible"/>
                                      </p:to>
                                    </p:set>
                                    <p:anim calcmode="lin" valueType="num">
                                      <p:cBhvr additive="base">
                                        <p:cTn id="19" dur="2000" fill="hold"/>
                                        <p:tgtEl>
                                          <p:spTgt spid="455683">
                                            <p:txEl>
                                              <p:pRg st="2" end="2"/>
                                            </p:tx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45568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6"/>
          <p:cNvSpPr>
            <a:spLocks noGrp="1" noChangeArrowheads="1"/>
          </p:cNvSpPr>
          <p:nvPr>
            <p:ph type="sldNum" sz="quarter" idx="12"/>
          </p:nvPr>
        </p:nvSpPr>
        <p:spPr/>
        <p:txBody>
          <a:bodyPr/>
          <a:lstStyle/>
          <a:p>
            <a:pPr>
              <a:defRPr/>
            </a:pPr>
            <a:fld id="{40E8A2BB-98C8-457A-8B4C-5DACB6ACECC7}" type="slidenum">
              <a:rPr lang="zh-CN" altLang="en-US"/>
              <a:pPr>
                <a:defRPr/>
              </a:pPr>
              <a:t>2</a:t>
            </a:fld>
            <a:endParaRPr lang="en-US" altLang="zh-CN"/>
          </a:p>
        </p:txBody>
      </p:sp>
      <p:sp>
        <p:nvSpPr>
          <p:cNvPr id="33798" name="Rectangle 6"/>
          <p:cNvSpPr>
            <a:spLocks noGrp="1" noChangeArrowheads="1"/>
          </p:cNvSpPr>
          <p:nvPr>
            <p:ph type="ctrTitle"/>
          </p:nvPr>
        </p:nvSpPr>
        <p:spPr>
          <a:xfrm>
            <a:off x="990600" y="1676400"/>
            <a:ext cx="7469188" cy="1462088"/>
          </a:xfrm>
        </p:spPr>
        <p:txBody>
          <a:bodyPr/>
          <a:lstStyle/>
          <a:p>
            <a:pPr eaLnBrk="1" hangingPunct="1">
              <a:defRPr/>
            </a:pPr>
            <a:r>
              <a:rPr lang="en-US" altLang="zh-CN" sz="4800" dirty="0" smtClean="0"/>
              <a:t>Chapter 3 </a:t>
            </a:r>
            <a:endParaRPr lang="zh-CN" altLang="en-US" sz="4800" b="1" dirty="0" smtClean="0">
              <a:solidFill>
                <a:schemeClr val="folHlink"/>
              </a:solidFill>
              <a:effectLst>
                <a:outerShdw blurRad="38100" dist="38100" dir="2700000" algn="tl">
                  <a:srgbClr val="C0C0C0"/>
                </a:outerShdw>
              </a:effectLst>
            </a:endParaRPr>
          </a:p>
        </p:txBody>
      </p:sp>
      <p:sp>
        <p:nvSpPr>
          <p:cNvPr id="4" name="灯片编号占位符 3"/>
          <p:cNvSpPr txBox="1">
            <a:spLocks noGrp="1"/>
          </p:cNvSpPr>
          <p:nvPr/>
        </p:nvSpPr>
        <p:spPr bwMode="auto">
          <a:xfrm>
            <a:off x="6858000" y="6356350"/>
            <a:ext cx="1905000" cy="457200"/>
          </a:xfrm>
          <a:prstGeom prst="rect">
            <a:avLst/>
          </a:prstGeom>
          <a:noFill/>
          <a:ln>
            <a:miter lim="800000"/>
            <a:headEnd/>
            <a:tailEnd/>
          </a:ln>
        </p:spPr>
        <p:txBody>
          <a:bodyPr anchor="b"/>
          <a:lstStyle/>
          <a:p>
            <a:pPr algn="r" eaLnBrk="0" hangingPunct="0">
              <a:defRPr/>
            </a:pPr>
            <a:fld id="{9AFC282A-9F7D-416F-BBC2-B7A3959A1F53}" type="slidenum">
              <a:rPr lang="zh-CN" altLang="en-US" sz="1400">
                <a:solidFill>
                  <a:schemeClr val="bg2"/>
                </a:solidFill>
                <a:ea typeface="+mn-ea"/>
              </a:rPr>
              <a:pPr algn="r" eaLnBrk="0" hangingPunct="0">
                <a:defRPr/>
              </a:pPr>
              <a:t>2</a:t>
            </a:fld>
            <a:endParaRPr lang="en-US" altLang="zh-CN" sz="1400">
              <a:solidFill>
                <a:schemeClr val="bg2"/>
              </a:solidFill>
              <a:ea typeface="+mn-ea"/>
            </a:endParaRPr>
          </a:p>
        </p:txBody>
      </p:sp>
      <p:sp>
        <p:nvSpPr>
          <p:cNvPr id="5" name="副标题 4"/>
          <p:cNvSpPr>
            <a:spLocks noGrp="1"/>
          </p:cNvSpPr>
          <p:nvPr>
            <p:ph type="subTitle" idx="1"/>
          </p:nvPr>
        </p:nvSpPr>
        <p:spPr>
          <a:xfrm>
            <a:off x="1371600" y="3886200"/>
            <a:ext cx="6656388" cy="1752600"/>
          </a:xfrm>
        </p:spPr>
        <p:txBody>
          <a:bodyPr/>
          <a:lstStyle/>
          <a:p>
            <a:pPr>
              <a:defRPr/>
            </a:pPr>
            <a:r>
              <a:rPr lang="en-US" altLang="zh-CN" sz="4400" dirty="0" smtClean="0">
                <a:solidFill>
                  <a:srgbClr val="333399"/>
                </a:solidFill>
                <a:latin typeface="Tahoma"/>
                <a:cs typeface="+mj-cs"/>
              </a:rPr>
              <a:t>Intensity Transformations and Spatial Filtering (1)</a:t>
            </a:r>
            <a:endParaRPr lang="zh-CN" alt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p:txBody>
          <a:bodyPr/>
          <a:lstStyle/>
          <a:p>
            <a:pPr>
              <a:defRPr/>
            </a:pPr>
            <a:fld id="{6D8F5841-7E80-4772-A5AE-16629F1792FA}" type="slidenum">
              <a:rPr lang="en-US" altLang="zh-CN"/>
              <a:pPr>
                <a:defRPr/>
              </a:pPr>
              <a:t>20</a:t>
            </a:fld>
            <a:endParaRPr lang="en-US" altLang="zh-CN" dirty="0"/>
          </a:p>
        </p:txBody>
      </p:sp>
      <p:sp>
        <p:nvSpPr>
          <p:cNvPr id="231426" name="Rectangle 2"/>
          <p:cNvSpPr>
            <a:spLocks noGrp="1" noChangeArrowheads="1"/>
          </p:cNvSpPr>
          <p:nvPr>
            <p:ph type="title"/>
          </p:nvPr>
        </p:nvSpPr>
        <p:spPr/>
        <p:txBody>
          <a:bodyPr/>
          <a:lstStyle/>
          <a:p>
            <a:r>
              <a:rPr lang="en-US" altLang="zh-CN" smtClean="0"/>
              <a:t>Illustration</a:t>
            </a:r>
          </a:p>
        </p:txBody>
      </p:sp>
      <p:sp>
        <p:nvSpPr>
          <p:cNvPr id="231427" name="Rectangle 3"/>
          <p:cNvSpPr>
            <a:spLocks noGrp="1" noChangeArrowheads="1"/>
          </p:cNvSpPr>
          <p:nvPr>
            <p:ph type="body" idx="1"/>
          </p:nvPr>
        </p:nvSpPr>
        <p:spPr/>
        <p:txBody>
          <a:bodyPr/>
          <a:lstStyle/>
          <a:p>
            <a:endParaRPr lang="zh-CN" altLang="en-US" smtClean="0"/>
          </a:p>
        </p:txBody>
      </p:sp>
      <p:pic>
        <p:nvPicPr>
          <p:cNvPr id="231428" name="Picture 4"/>
          <p:cNvPicPr>
            <a:picLocks noChangeAspect="1" noChangeArrowheads="1"/>
          </p:cNvPicPr>
          <p:nvPr/>
        </p:nvPicPr>
        <p:blipFill>
          <a:blip r:embed="rId3" cstate="print"/>
          <a:srcRect/>
          <a:stretch>
            <a:fillRect/>
          </a:stretch>
        </p:blipFill>
        <p:spPr bwMode="auto">
          <a:xfrm>
            <a:off x="914400" y="1371600"/>
            <a:ext cx="7545388" cy="5397500"/>
          </a:xfrm>
          <a:prstGeom prst="rect">
            <a:avLst/>
          </a:prstGeom>
          <a:noFill/>
          <a:ln w="9525">
            <a:noFill/>
            <a:miter lim="800000"/>
            <a:headEnd/>
            <a:tailEnd/>
          </a:ln>
        </p:spPr>
      </p:pic>
      <p:sp>
        <p:nvSpPr>
          <p:cNvPr id="231429" name="Text Box 5"/>
          <p:cNvSpPr txBox="1">
            <a:spLocks noChangeArrowheads="1"/>
          </p:cNvSpPr>
          <p:nvPr/>
        </p:nvSpPr>
        <p:spPr bwMode="auto">
          <a:xfrm>
            <a:off x="900113" y="5229225"/>
            <a:ext cx="2665412" cy="942975"/>
          </a:xfrm>
          <a:prstGeom prst="rect">
            <a:avLst/>
          </a:prstGeom>
          <a:noFill/>
          <a:ln w="9525">
            <a:noFill/>
            <a:miter lim="800000"/>
            <a:headEnd/>
            <a:tailEnd/>
          </a:ln>
        </p:spPr>
        <p:txBody>
          <a:bodyPr>
            <a:spAutoFit/>
          </a:bodyPr>
          <a:lstStyle/>
          <a:p>
            <a:pPr>
              <a:spcBef>
                <a:spcPct val="50000"/>
              </a:spcBef>
            </a:pPr>
            <a:r>
              <a:rPr lang="en-US" altLang="zh-CN" sz="1400" b="0">
                <a:solidFill>
                  <a:schemeClr val="bg1"/>
                </a:solidFill>
              </a:rPr>
              <a:t>Linear: Negative, Identity</a:t>
            </a:r>
          </a:p>
          <a:p>
            <a:pPr>
              <a:spcBef>
                <a:spcPct val="50000"/>
              </a:spcBef>
            </a:pPr>
            <a:r>
              <a:rPr lang="en-US" altLang="zh-CN" sz="1400" b="0">
                <a:solidFill>
                  <a:schemeClr val="bg1"/>
                </a:solidFill>
              </a:rPr>
              <a:t>Logarithmic: Log, Inverse Log</a:t>
            </a:r>
          </a:p>
          <a:p>
            <a:pPr>
              <a:spcBef>
                <a:spcPct val="50000"/>
              </a:spcBef>
            </a:pPr>
            <a:r>
              <a:rPr lang="en-US" altLang="zh-CN" sz="1400" b="0">
                <a:solidFill>
                  <a:schemeClr val="bg1"/>
                </a:solidFill>
              </a:rPr>
              <a:t>Power-Law: </a:t>
            </a:r>
            <a:r>
              <a:rPr lang="en-US" altLang="zh-CN" sz="1400" b="0" i="1">
                <a:solidFill>
                  <a:schemeClr val="bg1"/>
                </a:solidFill>
              </a:rPr>
              <a:t>n</a:t>
            </a:r>
            <a:r>
              <a:rPr lang="en-US" altLang="zh-CN" sz="1400" b="0">
                <a:solidFill>
                  <a:schemeClr val="bg1"/>
                </a:solidFill>
              </a:rPr>
              <a:t>th power, </a:t>
            </a:r>
            <a:r>
              <a:rPr lang="en-US" altLang="zh-CN" sz="1400" b="0" i="1">
                <a:solidFill>
                  <a:schemeClr val="bg1"/>
                </a:solidFill>
              </a:rPr>
              <a:t>n</a:t>
            </a:r>
            <a:r>
              <a:rPr lang="en-US" altLang="zh-CN" sz="1400" b="0">
                <a:solidFill>
                  <a:schemeClr val="bg1"/>
                </a:solidFill>
              </a:rPr>
              <a:t>th root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A16EB177-EE03-4B05-A1FD-CB1767443535}" type="slidenum">
              <a:rPr lang="en-US" altLang="zh-CN"/>
              <a:pPr>
                <a:defRPr/>
              </a:pPr>
              <a:t>21</a:t>
            </a:fld>
            <a:endParaRPr lang="en-US" altLang="zh-CN" dirty="0"/>
          </a:p>
        </p:txBody>
      </p:sp>
      <p:sp>
        <p:nvSpPr>
          <p:cNvPr id="233480" name="Rectangle 2"/>
          <p:cNvSpPr>
            <a:spLocks noGrp="1" noChangeArrowheads="1"/>
          </p:cNvSpPr>
          <p:nvPr>
            <p:ph type="title"/>
          </p:nvPr>
        </p:nvSpPr>
        <p:spPr/>
        <p:txBody>
          <a:bodyPr/>
          <a:lstStyle/>
          <a:p>
            <a:r>
              <a:rPr lang="en-US" altLang="zh-CN" smtClean="0"/>
              <a:t>Example</a:t>
            </a:r>
          </a:p>
        </p:txBody>
      </p:sp>
      <p:sp>
        <p:nvSpPr>
          <p:cNvPr id="233481" name="Rectangle 3"/>
          <p:cNvSpPr>
            <a:spLocks noGrp="1" noChangeArrowheads="1"/>
          </p:cNvSpPr>
          <p:nvPr>
            <p:ph type="body" idx="1"/>
          </p:nvPr>
        </p:nvSpPr>
        <p:spPr/>
        <p:txBody>
          <a:bodyPr/>
          <a:lstStyle/>
          <a:p>
            <a:r>
              <a:rPr lang="en-US" altLang="zh-CN" sz="2800" smtClean="0"/>
              <a:t>From the range 0-                to the range 0 to 6.2</a:t>
            </a:r>
            <a:endParaRPr lang="zh-CN" altLang="en-US" sz="2800" smtClean="0"/>
          </a:p>
        </p:txBody>
      </p:sp>
      <p:pic>
        <p:nvPicPr>
          <p:cNvPr id="233482" name="Picture 4"/>
          <p:cNvPicPr>
            <a:picLocks noChangeAspect="1" noChangeArrowheads="1"/>
          </p:cNvPicPr>
          <p:nvPr/>
        </p:nvPicPr>
        <p:blipFill>
          <a:blip r:embed="rId4" cstate="print"/>
          <a:srcRect/>
          <a:stretch>
            <a:fillRect/>
          </a:stretch>
        </p:blipFill>
        <p:spPr bwMode="auto">
          <a:xfrm>
            <a:off x="323850" y="2781300"/>
            <a:ext cx="8458200" cy="3733800"/>
          </a:xfrm>
          <a:prstGeom prst="rect">
            <a:avLst/>
          </a:prstGeom>
          <a:noFill/>
          <a:ln w="9525">
            <a:noFill/>
            <a:miter lim="800000"/>
            <a:headEnd/>
            <a:tailEnd/>
          </a:ln>
        </p:spPr>
      </p:pic>
      <p:graphicFrame>
        <p:nvGraphicFramePr>
          <p:cNvPr id="233478" name="Object 6"/>
          <p:cNvGraphicFramePr>
            <a:graphicFrameLocks noChangeAspect="1"/>
          </p:cNvGraphicFramePr>
          <p:nvPr/>
        </p:nvGraphicFramePr>
        <p:xfrm>
          <a:off x="4211638" y="2032000"/>
          <a:ext cx="1195387" cy="466725"/>
        </p:xfrm>
        <a:graphic>
          <a:graphicData uri="http://schemas.openxmlformats.org/presentationml/2006/ole">
            <mc:AlternateContent xmlns:mc="http://schemas.openxmlformats.org/markup-compatibility/2006">
              <mc:Choice xmlns:v="urn:schemas-microsoft-com:vml" Requires="v">
                <p:oleObj spid="_x0000_s233484" name="方程式" r:id="rId5" imgW="520560" imgH="203040" progId="Equation.3">
                  <p:embed/>
                </p:oleObj>
              </mc:Choice>
              <mc:Fallback>
                <p:oleObj name="方程式" r:id="rId5" imgW="520560" imgH="20304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2032000"/>
                        <a:ext cx="1195387"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4F5E32E3-9801-4050-B212-F8F322832632}" type="slidenum">
              <a:rPr lang="zh-CN" altLang="en-US"/>
              <a:pPr>
                <a:defRPr/>
              </a:pPr>
              <a:t>22</a:t>
            </a:fld>
            <a:endParaRPr lang="en-US" altLang="zh-CN" dirty="0"/>
          </a:p>
        </p:txBody>
      </p:sp>
      <p:sp>
        <p:nvSpPr>
          <p:cNvPr id="196612" name="Rectangle 5"/>
          <p:cNvSpPr>
            <a:spLocks noGrp="1" noChangeArrowheads="1"/>
          </p:cNvSpPr>
          <p:nvPr>
            <p:ph type="title"/>
          </p:nvPr>
        </p:nvSpPr>
        <p:spPr/>
        <p:txBody>
          <a:bodyPr/>
          <a:lstStyle/>
          <a:p>
            <a:r>
              <a:rPr lang="en-US" altLang="zh-CN" smtClean="0"/>
              <a:t>Power-Law Transformations</a:t>
            </a:r>
            <a:endParaRPr lang="zh-CN" altLang="en-US" smtClean="0"/>
          </a:p>
        </p:txBody>
      </p:sp>
      <p:sp>
        <p:nvSpPr>
          <p:cNvPr id="196613" name="Rectangle 3"/>
          <p:cNvSpPr>
            <a:spLocks noGrp="1" noChangeArrowheads="1"/>
          </p:cNvSpPr>
          <p:nvPr>
            <p:ph type="body" sz="half" idx="1"/>
          </p:nvPr>
        </p:nvSpPr>
        <p:spPr>
          <a:xfrm>
            <a:off x="590550" y="1493838"/>
            <a:ext cx="8085138" cy="4800600"/>
          </a:xfrm>
        </p:spPr>
        <p:txBody>
          <a:bodyPr/>
          <a:lstStyle/>
          <a:p>
            <a:pPr algn="ctr">
              <a:buFontTx/>
              <a:buNone/>
            </a:pPr>
            <a:endParaRPr lang="en-US" altLang="zh-CN" sz="2400" smtClean="0"/>
          </a:p>
          <a:p>
            <a:pPr algn="ctr">
              <a:buFontTx/>
              <a:buNone/>
            </a:pPr>
            <a:endParaRPr lang="en-US" altLang="zh-CN" sz="2400" smtClean="0"/>
          </a:p>
          <a:p>
            <a:pPr algn="ctr">
              <a:buFontTx/>
              <a:buNone/>
            </a:pPr>
            <a:endParaRPr lang="en-US" altLang="zh-CN" sz="2400" smtClean="0"/>
          </a:p>
          <a:p>
            <a:pPr algn="ctr">
              <a:buFontTx/>
              <a:buNone/>
            </a:pPr>
            <a:r>
              <a:rPr lang="en-US" altLang="zh-CN" smtClean="0"/>
              <a:t>C, </a:t>
            </a:r>
            <a:r>
              <a:rPr lang="en-US" altLang="zh-CN" smtClean="0">
                <a:sym typeface="Symbol" pitchFamily="18" charset="2"/>
              </a:rPr>
              <a:t> : positive constants</a:t>
            </a:r>
          </a:p>
          <a:p>
            <a:r>
              <a:rPr lang="en-US" altLang="zh-CN" smtClean="0"/>
              <a:t>If γ &lt;1: transformation maps a narrow range of dark input values into a wider range of output values.</a:t>
            </a:r>
          </a:p>
          <a:p>
            <a:r>
              <a:rPr lang="en-US" altLang="zh-CN" smtClean="0"/>
              <a:t> If γ &gt;1:opposite of the above effect</a:t>
            </a:r>
          </a:p>
        </p:txBody>
      </p:sp>
      <p:graphicFrame>
        <p:nvGraphicFramePr>
          <p:cNvPr id="411652" name="Object 2"/>
          <p:cNvGraphicFramePr>
            <a:graphicFrameLocks noGrp="1" noChangeAspect="1"/>
          </p:cNvGraphicFramePr>
          <p:nvPr>
            <p:ph sz="half" idx="2"/>
          </p:nvPr>
        </p:nvGraphicFramePr>
        <p:xfrm>
          <a:off x="3132138" y="1844675"/>
          <a:ext cx="1944687" cy="854075"/>
        </p:xfrm>
        <a:graphic>
          <a:graphicData uri="http://schemas.openxmlformats.org/presentationml/2006/ole">
            <mc:AlternateContent xmlns:mc="http://schemas.openxmlformats.org/markup-compatibility/2006">
              <mc:Choice xmlns:v="urn:schemas-microsoft-com:vml" Requires="v">
                <p:oleObj spid="_x0000_s196616" name="Equation" r:id="rId4" imgW="520560" imgH="228600" progId="Equation.DSMT4">
                  <p:embed/>
                </p:oleObj>
              </mc:Choice>
              <mc:Fallback>
                <p:oleObj name="Equation" r:id="rId4" imgW="520560" imgH="2286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1844675"/>
                        <a:ext cx="19446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p:txBody>
          <a:bodyPr/>
          <a:lstStyle/>
          <a:p>
            <a:pPr>
              <a:defRPr/>
            </a:pPr>
            <a:fld id="{A5AF82E5-43F6-49C5-9C5D-EEBA73F574BE}" type="slidenum">
              <a:rPr lang="en-US" altLang="zh-CN"/>
              <a:pPr>
                <a:defRPr/>
              </a:pPr>
              <a:t>23</a:t>
            </a:fld>
            <a:endParaRPr lang="en-US" altLang="zh-CN" dirty="0"/>
          </a:p>
        </p:txBody>
      </p:sp>
      <p:sp>
        <p:nvSpPr>
          <p:cNvPr id="237570" name="Rectangle 2"/>
          <p:cNvSpPr>
            <a:spLocks noGrp="1" noChangeArrowheads="1"/>
          </p:cNvSpPr>
          <p:nvPr>
            <p:ph type="title"/>
          </p:nvPr>
        </p:nvSpPr>
        <p:spPr/>
        <p:txBody>
          <a:bodyPr/>
          <a:lstStyle/>
          <a:p>
            <a:r>
              <a:rPr lang="en-US" altLang="zh-CN" smtClean="0"/>
              <a:t>Illustration</a:t>
            </a:r>
          </a:p>
        </p:txBody>
      </p:sp>
      <p:sp>
        <p:nvSpPr>
          <p:cNvPr id="237571" name="Rectangle 3"/>
          <p:cNvSpPr>
            <a:spLocks noGrp="1" noChangeArrowheads="1"/>
          </p:cNvSpPr>
          <p:nvPr>
            <p:ph type="body" idx="1"/>
          </p:nvPr>
        </p:nvSpPr>
        <p:spPr/>
        <p:txBody>
          <a:bodyPr/>
          <a:lstStyle/>
          <a:p>
            <a:endParaRPr lang="zh-CN" altLang="en-US" smtClean="0"/>
          </a:p>
        </p:txBody>
      </p:sp>
      <p:pic>
        <p:nvPicPr>
          <p:cNvPr id="413700" name="Picture 4"/>
          <p:cNvPicPr>
            <a:picLocks noChangeAspect="1" noChangeArrowheads="1"/>
          </p:cNvPicPr>
          <p:nvPr/>
        </p:nvPicPr>
        <p:blipFill>
          <a:blip r:embed="rId3" cstate="print"/>
          <a:srcRect/>
          <a:stretch>
            <a:fillRect/>
          </a:stretch>
        </p:blipFill>
        <p:spPr bwMode="auto">
          <a:xfrm>
            <a:off x="914400" y="1277938"/>
            <a:ext cx="7483475" cy="5319712"/>
          </a:xfrm>
          <a:prstGeom prst="rect">
            <a:avLst/>
          </a:prstGeom>
          <a:noFill/>
          <a:ln w="9525">
            <a:noFill/>
            <a:miter lim="800000"/>
            <a:headEnd/>
            <a:tailEnd/>
          </a:ln>
        </p:spPr>
      </p:pic>
      <p:sp>
        <p:nvSpPr>
          <p:cNvPr id="237573" name="Text Box 5"/>
          <p:cNvSpPr txBox="1">
            <a:spLocks noChangeArrowheads="1"/>
          </p:cNvSpPr>
          <p:nvPr/>
        </p:nvSpPr>
        <p:spPr bwMode="auto">
          <a:xfrm>
            <a:off x="6443663" y="2781300"/>
            <a:ext cx="2089150" cy="1004888"/>
          </a:xfrm>
          <a:prstGeom prst="rect">
            <a:avLst/>
          </a:prstGeom>
          <a:noFill/>
          <a:ln w="9525">
            <a:noFill/>
            <a:miter lim="800000"/>
            <a:headEnd/>
            <a:tailEnd/>
          </a:ln>
        </p:spPr>
        <p:txBody>
          <a:bodyPr>
            <a:spAutoFit/>
          </a:bodyPr>
          <a:lstStyle/>
          <a:p>
            <a:pPr>
              <a:spcBef>
                <a:spcPct val="50000"/>
              </a:spcBef>
            </a:pPr>
            <a:r>
              <a:rPr lang="zh-CN" altLang="en-US" b="0">
                <a:solidFill>
                  <a:schemeClr val="bg1"/>
                </a:solidFill>
                <a:sym typeface="Symbol" pitchFamily="18" charset="2"/>
              </a:rPr>
              <a:t></a:t>
            </a:r>
            <a:r>
              <a:rPr lang="en-US" altLang="zh-CN" b="0">
                <a:solidFill>
                  <a:schemeClr val="bg1"/>
                </a:solidFill>
                <a:sym typeface="Symbol" pitchFamily="18" charset="2"/>
              </a:rPr>
              <a:t>=c=1: identity</a:t>
            </a:r>
          </a:p>
          <a:p>
            <a:pPr>
              <a:spcBef>
                <a:spcPct val="50000"/>
              </a:spcBef>
            </a:pPr>
            <a:endParaRPr lang="zh-CN" altLang="en-US"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413700"/>
                                        </p:tgtEl>
                                        <p:attrNameLst>
                                          <p:attrName>style.visibility</p:attrName>
                                        </p:attrNameLst>
                                      </p:cBhvr>
                                      <p:to>
                                        <p:strVal val="visible"/>
                                      </p:to>
                                    </p:set>
                                    <p:animEffect transition="in" filter="wheel(4)">
                                      <p:cBhvr>
                                        <p:cTn id="7" dur="2000"/>
                                        <p:tgtEl>
                                          <p:spTgt spid="413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2E05816A-20E1-4AD1-A51A-01915F5C1254}" type="slidenum">
              <a:rPr lang="zh-CN" altLang="en-US"/>
              <a:pPr>
                <a:defRPr/>
              </a:pPr>
              <a:t>24</a:t>
            </a:fld>
            <a:endParaRPr lang="en-US" altLang="zh-CN" dirty="0"/>
          </a:p>
        </p:txBody>
      </p:sp>
      <p:sp>
        <p:nvSpPr>
          <p:cNvPr id="197636" name="Rectangle 2"/>
          <p:cNvSpPr>
            <a:spLocks noGrp="1" noChangeArrowheads="1"/>
          </p:cNvSpPr>
          <p:nvPr>
            <p:ph type="title"/>
          </p:nvPr>
        </p:nvSpPr>
        <p:spPr/>
        <p:txBody>
          <a:bodyPr/>
          <a:lstStyle/>
          <a:p>
            <a:r>
              <a:rPr lang="en-US" altLang="zh-CN" sz="4000" smtClean="0"/>
              <a:t>Gamma correction</a:t>
            </a:r>
            <a:endParaRPr lang="zh-CN" altLang="en-US" sz="4000" smtClean="0"/>
          </a:p>
        </p:txBody>
      </p:sp>
      <p:sp>
        <p:nvSpPr>
          <p:cNvPr id="197637" name="Rectangle 3"/>
          <p:cNvSpPr>
            <a:spLocks noGrp="1" noChangeArrowheads="1"/>
          </p:cNvSpPr>
          <p:nvPr>
            <p:ph type="body" sz="half" idx="1"/>
          </p:nvPr>
        </p:nvSpPr>
        <p:spPr>
          <a:xfrm>
            <a:off x="611188" y="2057400"/>
            <a:ext cx="8158162" cy="4467225"/>
          </a:xfrm>
        </p:spPr>
        <p:txBody>
          <a:bodyPr/>
          <a:lstStyle/>
          <a:p>
            <a:pPr algn="just"/>
            <a:r>
              <a:rPr lang="en-US" altLang="zh-CN" smtClean="0"/>
              <a:t>Many devices used for image capture, printing and display respond according to a power low.</a:t>
            </a:r>
          </a:p>
          <a:p>
            <a:pPr algn="just"/>
            <a:r>
              <a:rPr lang="en-US" altLang="zh-CN" smtClean="0"/>
              <a:t> The process used to correct this power-low response phenomena is called </a:t>
            </a:r>
            <a:r>
              <a:rPr lang="en-US" altLang="zh-CN" b="1" smtClean="0"/>
              <a:t>gamma correction</a:t>
            </a:r>
            <a:r>
              <a:rPr lang="en-US" altLang="zh-CN" smtClean="0"/>
              <a:t>.</a:t>
            </a:r>
          </a:p>
          <a:p>
            <a:r>
              <a:rPr lang="en-US" altLang="zh-CN" smtClean="0"/>
              <a:t> Exp: CRT devices, γ=1.8 to 2.5</a:t>
            </a:r>
          </a:p>
          <a:p>
            <a:pPr>
              <a:buFontTx/>
              <a:buNone/>
            </a:pPr>
            <a:r>
              <a:rPr lang="en-US" altLang="zh-CN" smtClean="0"/>
              <a:t>    – The output of CRT is a darker image</a:t>
            </a:r>
            <a:endParaRPr lang="zh-CN" altLang="en-US" smtClean="0"/>
          </a:p>
        </p:txBody>
      </p:sp>
      <p:graphicFrame>
        <p:nvGraphicFramePr>
          <p:cNvPr id="456708" name="Object 2"/>
          <p:cNvGraphicFramePr>
            <a:graphicFrameLocks noGrp="1" noChangeAspect="1"/>
          </p:cNvGraphicFramePr>
          <p:nvPr>
            <p:ph sz="half" idx="2"/>
          </p:nvPr>
        </p:nvGraphicFramePr>
        <p:xfrm>
          <a:off x="3492500" y="5516563"/>
          <a:ext cx="1744663" cy="654050"/>
        </p:xfrm>
        <a:graphic>
          <a:graphicData uri="http://schemas.openxmlformats.org/presentationml/2006/ole">
            <mc:AlternateContent xmlns:mc="http://schemas.openxmlformats.org/markup-compatibility/2006">
              <mc:Choice xmlns:v="urn:schemas-microsoft-com:vml" Requires="v">
                <p:oleObj spid="_x0000_s197640" name="Equation" r:id="rId4" imgW="609480" imgH="228600" progId="Equation.DSMT4">
                  <p:embed/>
                </p:oleObj>
              </mc:Choice>
              <mc:Fallback>
                <p:oleObj name="Equation" r:id="rId4" imgW="609480" imgH="2286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5516563"/>
                        <a:ext cx="1744663" cy="6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30CFE14F-61A5-436F-8B00-35F859067D8C}" type="slidenum">
              <a:rPr lang="en-US" altLang="zh-CN"/>
              <a:pPr>
                <a:defRPr/>
              </a:pPr>
              <a:t>25</a:t>
            </a:fld>
            <a:endParaRPr lang="en-US" altLang="zh-CN" dirty="0"/>
          </a:p>
        </p:txBody>
      </p:sp>
      <p:sp>
        <p:nvSpPr>
          <p:cNvPr id="241666" name="Rectangle 2"/>
          <p:cNvSpPr>
            <a:spLocks noGrp="1" noChangeArrowheads="1"/>
          </p:cNvSpPr>
          <p:nvPr>
            <p:ph type="title"/>
          </p:nvPr>
        </p:nvSpPr>
        <p:spPr/>
        <p:txBody>
          <a:bodyPr/>
          <a:lstStyle/>
          <a:p>
            <a:r>
              <a:rPr lang="en-US" altLang="zh-CN" smtClean="0"/>
              <a:t>Gamma Correction Illustration</a:t>
            </a:r>
          </a:p>
        </p:txBody>
      </p:sp>
      <p:sp>
        <p:nvSpPr>
          <p:cNvPr id="241667" name="Rectangle 3"/>
          <p:cNvSpPr>
            <a:spLocks noGrp="1" noChangeArrowheads="1"/>
          </p:cNvSpPr>
          <p:nvPr>
            <p:ph type="body" idx="1"/>
          </p:nvPr>
        </p:nvSpPr>
        <p:spPr/>
        <p:txBody>
          <a:bodyPr/>
          <a:lstStyle/>
          <a:p>
            <a:endParaRPr lang="zh-CN" altLang="en-US" smtClean="0"/>
          </a:p>
        </p:txBody>
      </p:sp>
      <p:pic>
        <p:nvPicPr>
          <p:cNvPr id="241668" name="Picture 6"/>
          <p:cNvPicPr>
            <a:picLocks noChangeAspect="1" noChangeArrowheads="1"/>
          </p:cNvPicPr>
          <p:nvPr/>
        </p:nvPicPr>
        <p:blipFill>
          <a:blip r:embed="rId3" cstate="print"/>
          <a:srcRect/>
          <a:stretch>
            <a:fillRect/>
          </a:stretch>
        </p:blipFill>
        <p:spPr bwMode="auto">
          <a:xfrm>
            <a:off x="1125538" y="1930400"/>
            <a:ext cx="4424362" cy="4654550"/>
          </a:xfrm>
          <a:prstGeom prst="rect">
            <a:avLst/>
          </a:prstGeom>
          <a:noFill/>
          <a:ln w="9525">
            <a:noFill/>
            <a:miter lim="800000"/>
            <a:headEnd/>
            <a:tailEnd/>
          </a:ln>
        </p:spPr>
      </p:pic>
      <p:pic>
        <p:nvPicPr>
          <p:cNvPr id="241669" name="Picture 7"/>
          <p:cNvPicPr>
            <a:picLocks noChangeAspect="1" noChangeArrowheads="1"/>
          </p:cNvPicPr>
          <p:nvPr/>
        </p:nvPicPr>
        <p:blipFill>
          <a:blip r:embed="rId4" cstate="print"/>
          <a:srcRect/>
          <a:stretch>
            <a:fillRect/>
          </a:stretch>
        </p:blipFill>
        <p:spPr bwMode="auto">
          <a:xfrm>
            <a:off x="5435600" y="1916113"/>
            <a:ext cx="1227138" cy="2492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C4B5F569-024E-470F-9F35-51054FE5ADD0}" type="slidenum">
              <a:rPr lang="en-US" altLang="zh-CN"/>
              <a:pPr>
                <a:defRPr/>
              </a:pPr>
              <a:t>26</a:t>
            </a:fld>
            <a:endParaRPr lang="en-US" altLang="zh-CN" dirty="0"/>
          </a:p>
        </p:txBody>
      </p:sp>
      <p:sp>
        <p:nvSpPr>
          <p:cNvPr id="243714" name="Rectangle 3"/>
          <p:cNvSpPr>
            <a:spLocks noGrp="1" noChangeArrowheads="1"/>
          </p:cNvSpPr>
          <p:nvPr>
            <p:ph type="body" idx="1"/>
          </p:nvPr>
        </p:nvSpPr>
        <p:spPr/>
        <p:txBody>
          <a:bodyPr/>
          <a:lstStyle/>
          <a:p>
            <a:pPr>
              <a:buFont typeface="Wingdings" pitchFamily="2" charset="2"/>
              <a:buNone/>
            </a:pPr>
            <a:r>
              <a:rPr lang="en-US" altLang="zh-CN" smtClean="0"/>
              <a:t> </a:t>
            </a:r>
            <a:endParaRPr lang="zh-CN" altLang="en-US" smtClean="0"/>
          </a:p>
        </p:txBody>
      </p:sp>
      <p:pic>
        <p:nvPicPr>
          <p:cNvPr id="243715" name="Picture 4"/>
          <p:cNvPicPr>
            <a:picLocks noChangeAspect="1" noChangeArrowheads="1"/>
          </p:cNvPicPr>
          <p:nvPr/>
        </p:nvPicPr>
        <p:blipFill>
          <a:blip r:embed="rId3" cstate="print"/>
          <a:srcRect/>
          <a:stretch>
            <a:fillRect/>
          </a:stretch>
        </p:blipFill>
        <p:spPr bwMode="auto">
          <a:xfrm>
            <a:off x="2771775" y="549275"/>
            <a:ext cx="5672138" cy="5911850"/>
          </a:xfrm>
          <a:prstGeom prst="rect">
            <a:avLst/>
          </a:prstGeom>
          <a:noFill/>
          <a:ln w="9525">
            <a:noFill/>
            <a:miter lim="800000"/>
            <a:headEnd/>
            <a:tailEnd/>
          </a:ln>
        </p:spPr>
      </p:pic>
      <p:sp>
        <p:nvSpPr>
          <p:cNvPr id="243716" name="标题 5"/>
          <p:cNvSpPr>
            <a:spLocks noGrp="1"/>
          </p:cNvSpPr>
          <p:nvPr>
            <p:ph type="title"/>
          </p:nvPr>
        </p:nvSpPr>
        <p:spPr/>
        <p:txBody>
          <a:bodyPr/>
          <a:lstStyle/>
          <a:p>
            <a:endParaRPr lang="zh-CN" altLang="en-US" smtClean="0"/>
          </a:p>
        </p:txBody>
      </p:sp>
      <p:sp>
        <p:nvSpPr>
          <p:cNvPr id="243717" name="TextBox 6"/>
          <p:cNvSpPr txBox="1">
            <a:spLocks noChangeArrowheads="1"/>
          </p:cNvSpPr>
          <p:nvPr/>
        </p:nvSpPr>
        <p:spPr bwMode="auto">
          <a:xfrm>
            <a:off x="323850" y="2781300"/>
            <a:ext cx="2303463" cy="2308225"/>
          </a:xfrm>
          <a:prstGeom prst="rect">
            <a:avLst/>
          </a:prstGeom>
          <a:noFill/>
          <a:ln w="9525">
            <a:noFill/>
            <a:miter lim="800000"/>
            <a:headEnd/>
            <a:tailEnd/>
          </a:ln>
        </p:spPr>
        <p:txBody>
          <a:bodyPr>
            <a:spAutoFit/>
          </a:bodyPr>
          <a:lstStyle/>
          <a:p>
            <a:r>
              <a:rPr lang="en-US" altLang="zh-CN" b="0"/>
              <a:t>An example of power-law transformation for general purpose contrast manipulation</a:t>
            </a:r>
            <a:endParaRPr lang="zh-CN" altLang="en-US" b="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BEE66182-1A99-45FE-8778-C3E07143701D}" type="slidenum">
              <a:rPr lang="en-US" altLang="zh-CN"/>
              <a:pPr>
                <a:defRPr/>
              </a:pPr>
              <a:t>27</a:t>
            </a:fld>
            <a:endParaRPr lang="en-US" altLang="zh-CN" dirty="0"/>
          </a:p>
        </p:txBody>
      </p:sp>
      <p:sp>
        <p:nvSpPr>
          <p:cNvPr id="245762" name="Rectangle 3"/>
          <p:cNvSpPr>
            <a:spLocks noGrp="1" noChangeArrowheads="1"/>
          </p:cNvSpPr>
          <p:nvPr>
            <p:ph type="body" idx="1"/>
          </p:nvPr>
        </p:nvSpPr>
        <p:spPr/>
        <p:txBody>
          <a:bodyPr/>
          <a:lstStyle/>
          <a:p>
            <a:endParaRPr lang="zh-CN" altLang="en-US" smtClean="0"/>
          </a:p>
        </p:txBody>
      </p:sp>
      <p:pic>
        <p:nvPicPr>
          <p:cNvPr id="245763" name="Picture 4"/>
          <p:cNvPicPr>
            <a:picLocks noChangeAspect="1" noChangeArrowheads="1"/>
          </p:cNvPicPr>
          <p:nvPr/>
        </p:nvPicPr>
        <p:blipFill>
          <a:blip r:embed="rId3" cstate="print"/>
          <a:srcRect/>
          <a:stretch>
            <a:fillRect/>
          </a:stretch>
        </p:blipFill>
        <p:spPr bwMode="auto">
          <a:xfrm>
            <a:off x="1258888" y="549275"/>
            <a:ext cx="7785100" cy="5903913"/>
          </a:xfrm>
          <a:prstGeom prst="rect">
            <a:avLst/>
          </a:prstGeom>
          <a:noFill/>
          <a:ln w="9525">
            <a:noFill/>
            <a:miter lim="800000"/>
            <a:headEnd/>
            <a:tailEnd/>
          </a:ln>
        </p:spPr>
      </p:pic>
      <p:sp>
        <p:nvSpPr>
          <p:cNvPr id="245764" name="标题 5"/>
          <p:cNvSpPr>
            <a:spLocks noGrp="1"/>
          </p:cNvSpPr>
          <p:nvPr>
            <p:ph type="title"/>
          </p:nvPr>
        </p:nvSpPr>
        <p:spPr/>
        <p:txBody>
          <a:bodyPr/>
          <a:lstStyle/>
          <a:p>
            <a:endParaRPr lang="zh-CN" altLang="en-US" smtClean="0"/>
          </a:p>
        </p:txBody>
      </p:sp>
      <p:sp>
        <p:nvSpPr>
          <p:cNvPr id="245765" name="TextBox 6"/>
          <p:cNvSpPr txBox="1">
            <a:spLocks noChangeArrowheads="1"/>
          </p:cNvSpPr>
          <p:nvPr/>
        </p:nvSpPr>
        <p:spPr bwMode="auto">
          <a:xfrm>
            <a:off x="179388" y="3933825"/>
            <a:ext cx="2592387" cy="2303463"/>
          </a:xfrm>
          <a:prstGeom prst="rect">
            <a:avLst/>
          </a:prstGeom>
          <a:noFill/>
          <a:ln w="9525">
            <a:noFill/>
            <a:miter lim="800000"/>
            <a:headEnd/>
            <a:tailEnd/>
          </a:ln>
        </p:spPr>
        <p:txBody>
          <a:bodyPr>
            <a:spAutoFit/>
          </a:bodyPr>
          <a:lstStyle/>
          <a:p>
            <a:r>
              <a:rPr lang="en-US" altLang="zh-CN" b="0"/>
              <a:t>Another example of power-law transformation for general purpose contrast manipulation</a:t>
            </a:r>
            <a:endParaRPr lang="zh-CN" altLang="en-US" b="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E2391E93-5382-4383-B5AD-89F6FC4D1B00}" type="slidenum">
              <a:rPr lang="en-US" altLang="zh-CN"/>
              <a:pPr>
                <a:defRPr/>
              </a:pPr>
              <a:t>28</a:t>
            </a:fld>
            <a:endParaRPr lang="en-US" altLang="zh-CN" dirty="0"/>
          </a:p>
        </p:txBody>
      </p:sp>
      <p:sp>
        <p:nvSpPr>
          <p:cNvPr id="247810" name="Rectangle 2"/>
          <p:cNvSpPr>
            <a:spLocks noGrp="1" noChangeArrowheads="1"/>
          </p:cNvSpPr>
          <p:nvPr>
            <p:ph type="title"/>
          </p:nvPr>
        </p:nvSpPr>
        <p:spPr>
          <a:xfrm>
            <a:off x="1187450" y="485775"/>
            <a:ext cx="7921625" cy="1143000"/>
          </a:xfrm>
        </p:spPr>
        <p:txBody>
          <a:bodyPr/>
          <a:lstStyle/>
          <a:p>
            <a:r>
              <a:rPr lang="en-US" altLang="zh-CN" sz="3200" smtClean="0">
                <a:solidFill>
                  <a:schemeClr val="tx1"/>
                </a:solidFill>
              </a:rPr>
              <a:t>Piecewise-Linear Transformation Functions</a:t>
            </a:r>
            <a:endParaRPr lang="zh-CN" altLang="en-US" sz="3200" smtClean="0">
              <a:solidFill>
                <a:schemeClr val="tx1"/>
              </a:solidFill>
            </a:endParaRPr>
          </a:p>
        </p:txBody>
      </p:sp>
      <p:sp>
        <p:nvSpPr>
          <p:cNvPr id="247811" name="Rectangle 3"/>
          <p:cNvSpPr>
            <a:spLocks noGrp="1" noChangeArrowheads="1"/>
          </p:cNvSpPr>
          <p:nvPr>
            <p:ph type="body" idx="1"/>
          </p:nvPr>
        </p:nvSpPr>
        <p:spPr/>
        <p:txBody>
          <a:bodyPr/>
          <a:lstStyle/>
          <a:p>
            <a:r>
              <a:rPr lang="en-US" altLang="zh-CN" smtClean="0"/>
              <a:t>The advantage of piecewise-linear functions is that its form can be arbitrarily complex; the disadvantage is that their specification requires more user input</a:t>
            </a:r>
          </a:p>
          <a:p>
            <a:r>
              <a:rPr lang="en-US" altLang="zh-CN" smtClean="0"/>
              <a:t>Three usually used piecewise-linear transformations</a:t>
            </a:r>
          </a:p>
          <a:p>
            <a:pPr lvl="1"/>
            <a:r>
              <a:rPr lang="en-US" altLang="zh-CN" smtClean="0"/>
              <a:t>Contrast stretching</a:t>
            </a:r>
          </a:p>
          <a:p>
            <a:pPr lvl="1"/>
            <a:r>
              <a:rPr lang="en-US" altLang="zh-CN" smtClean="0"/>
              <a:t>Intensity-level slicing</a:t>
            </a:r>
          </a:p>
          <a:p>
            <a:pPr lvl="1"/>
            <a:r>
              <a:rPr lang="en-US" altLang="zh-CN" smtClean="0"/>
              <a:t>Bit-plane slicing</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91D78138-2A93-4094-B3F6-A0044D5BAFA9}" type="slidenum">
              <a:rPr lang="en-US" altLang="zh-CN"/>
              <a:pPr>
                <a:defRPr/>
              </a:pPr>
              <a:t>29</a:t>
            </a:fld>
            <a:endParaRPr lang="en-US" altLang="zh-CN" dirty="0"/>
          </a:p>
        </p:txBody>
      </p:sp>
      <p:sp>
        <p:nvSpPr>
          <p:cNvPr id="249858" name="Rectangle 2"/>
          <p:cNvSpPr>
            <a:spLocks noGrp="1" noChangeArrowheads="1"/>
          </p:cNvSpPr>
          <p:nvPr>
            <p:ph type="title"/>
          </p:nvPr>
        </p:nvSpPr>
        <p:spPr>
          <a:xfrm>
            <a:off x="1187450" y="485775"/>
            <a:ext cx="7921625" cy="1143000"/>
          </a:xfrm>
        </p:spPr>
        <p:txBody>
          <a:bodyPr/>
          <a:lstStyle/>
          <a:p>
            <a:r>
              <a:rPr lang="en-US" altLang="zh-CN" sz="3200" smtClean="0">
                <a:solidFill>
                  <a:schemeClr val="tx1"/>
                </a:solidFill>
              </a:rPr>
              <a:t>Piecewise-Linear Transformation Functions</a:t>
            </a:r>
            <a:endParaRPr lang="zh-CN" altLang="en-US" sz="3200" smtClean="0">
              <a:solidFill>
                <a:schemeClr val="tx1"/>
              </a:solidFill>
            </a:endParaRPr>
          </a:p>
        </p:txBody>
      </p:sp>
      <p:sp>
        <p:nvSpPr>
          <p:cNvPr id="249859" name="Rectangle 3"/>
          <p:cNvSpPr>
            <a:spLocks noGrp="1" noChangeArrowheads="1"/>
          </p:cNvSpPr>
          <p:nvPr>
            <p:ph type="body" idx="1"/>
          </p:nvPr>
        </p:nvSpPr>
        <p:spPr/>
        <p:txBody>
          <a:bodyPr/>
          <a:lstStyle/>
          <a:p>
            <a:r>
              <a:rPr lang="en-US" altLang="zh-CN" smtClean="0"/>
              <a:t>Contrast Stretching</a:t>
            </a:r>
          </a:p>
          <a:p>
            <a:pPr lvl="1"/>
            <a:r>
              <a:rPr lang="en-US" altLang="zh-CN" smtClean="0"/>
              <a:t>To increase the dynamic range of the gray levels in the image being processed.</a:t>
            </a:r>
          </a:p>
          <a:p>
            <a:endParaRPr lang="zh-CN" altLang="en-US" smtClean="0"/>
          </a:p>
        </p:txBody>
      </p:sp>
      <p:pic>
        <p:nvPicPr>
          <p:cNvPr id="249860" name="Picture 4" descr="4-5a"/>
          <p:cNvPicPr>
            <a:picLocks noChangeAspect="1" noChangeArrowheads="1"/>
          </p:cNvPicPr>
          <p:nvPr/>
        </p:nvPicPr>
        <p:blipFill>
          <a:blip r:embed="rId3" cstate="print"/>
          <a:srcRect/>
          <a:stretch>
            <a:fillRect/>
          </a:stretch>
        </p:blipFill>
        <p:spPr bwMode="auto">
          <a:xfrm>
            <a:off x="4500563" y="3500438"/>
            <a:ext cx="3600450" cy="33226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266B38D1-3559-4A04-A60B-D7C4C78003A7}" type="slidenum">
              <a:rPr lang="en-US" altLang="zh-CN"/>
              <a:pPr>
                <a:defRPr/>
              </a:pPr>
              <a:t>3</a:t>
            </a:fld>
            <a:endParaRPr lang="en-US" altLang="zh-CN" dirty="0"/>
          </a:p>
        </p:txBody>
      </p:sp>
      <p:sp>
        <p:nvSpPr>
          <p:cNvPr id="19458" name="Rectangle 2"/>
          <p:cNvSpPr>
            <a:spLocks noGrp="1" noChangeArrowheads="1"/>
          </p:cNvSpPr>
          <p:nvPr>
            <p:ph type="title"/>
          </p:nvPr>
        </p:nvSpPr>
        <p:spPr>
          <a:xfrm>
            <a:off x="827088" y="214313"/>
            <a:ext cx="8316912" cy="1462087"/>
          </a:xfrm>
        </p:spPr>
        <p:txBody>
          <a:bodyPr/>
          <a:lstStyle/>
          <a:p>
            <a:pPr eaLnBrk="1" hangingPunct="1"/>
            <a:r>
              <a:rPr lang="en-US" altLang="zh-CN" sz="4000" smtClean="0"/>
              <a:t>Contents</a:t>
            </a:r>
          </a:p>
        </p:txBody>
      </p:sp>
      <p:sp>
        <p:nvSpPr>
          <p:cNvPr id="19459" name="Rectangle 3"/>
          <p:cNvSpPr>
            <a:spLocks noGrp="1" noChangeArrowheads="1"/>
          </p:cNvSpPr>
          <p:nvPr>
            <p:ph idx="1"/>
          </p:nvPr>
        </p:nvSpPr>
        <p:spPr>
          <a:xfrm>
            <a:off x="590550" y="1998663"/>
            <a:ext cx="8229600" cy="3951287"/>
          </a:xfrm>
        </p:spPr>
        <p:txBody>
          <a:bodyPr/>
          <a:lstStyle/>
          <a:p>
            <a:pPr>
              <a:lnSpc>
                <a:spcPct val="90000"/>
              </a:lnSpc>
              <a:defRPr/>
            </a:pPr>
            <a:r>
              <a:rPr lang="en-US" altLang="zh-CN" dirty="0" smtClean="0"/>
              <a:t>Background</a:t>
            </a:r>
          </a:p>
          <a:p>
            <a:pPr>
              <a:lnSpc>
                <a:spcPct val="90000"/>
              </a:lnSpc>
              <a:defRPr/>
            </a:pPr>
            <a:r>
              <a:rPr lang="en-US" altLang="zh-CN" dirty="0" smtClean="0"/>
              <a:t>Some Basic Intensity Transformations Functions</a:t>
            </a:r>
          </a:p>
          <a:p>
            <a:pPr>
              <a:lnSpc>
                <a:spcPct val="90000"/>
              </a:lnSpc>
              <a:defRPr/>
            </a:pPr>
            <a:r>
              <a:rPr lang="en-US" altLang="zh-CN" dirty="0" smtClean="0"/>
              <a:t>Histogram Processing</a:t>
            </a:r>
          </a:p>
          <a:p>
            <a:pPr>
              <a:lnSpc>
                <a:spcPct val="90000"/>
              </a:lnSpc>
              <a:defRPr/>
            </a:pPr>
            <a:r>
              <a:rPr lang="en-US" altLang="zh-CN" dirty="0" smtClean="0">
                <a:solidFill>
                  <a:schemeClr val="bg1">
                    <a:lumMod val="65000"/>
                  </a:schemeClr>
                </a:solidFill>
              </a:rPr>
              <a:t>Fundamentals of Spatial Filtering</a:t>
            </a:r>
          </a:p>
          <a:p>
            <a:pPr>
              <a:lnSpc>
                <a:spcPct val="90000"/>
              </a:lnSpc>
              <a:defRPr/>
            </a:pPr>
            <a:r>
              <a:rPr lang="en-US" altLang="zh-CN" dirty="0" smtClean="0">
                <a:solidFill>
                  <a:schemeClr val="bg1">
                    <a:lumMod val="65000"/>
                  </a:schemeClr>
                </a:solidFill>
              </a:rPr>
              <a:t>Smoothing Spatial Filtering</a:t>
            </a:r>
          </a:p>
          <a:p>
            <a:pPr>
              <a:lnSpc>
                <a:spcPct val="90000"/>
              </a:lnSpc>
              <a:defRPr/>
            </a:pPr>
            <a:r>
              <a:rPr lang="en-US" altLang="zh-CN" dirty="0" smtClean="0">
                <a:solidFill>
                  <a:schemeClr val="bg1">
                    <a:lumMod val="65000"/>
                  </a:schemeClr>
                </a:solidFill>
              </a:rPr>
              <a:t>Sharpening Spatial Filters</a:t>
            </a:r>
          </a:p>
          <a:p>
            <a:pPr>
              <a:lnSpc>
                <a:spcPct val="90000"/>
              </a:lnSpc>
              <a:defRPr/>
            </a:pPr>
            <a:r>
              <a:rPr lang="en-US" altLang="zh-CN" dirty="0" smtClean="0">
                <a:solidFill>
                  <a:schemeClr val="bg1">
                    <a:lumMod val="65000"/>
                  </a:schemeClr>
                </a:solidFill>
              </a:rPr>
              <a:t>Combining Spatial Enhancement Methods</a:t>
            </a:r>
            <a:endParaRPr lang="zh-CN" altLang="en-US" dirty="0" smtClean="0">
              <a:solidFill>
                <a:schemeClr val="bg1">
                  <a:lumMod val="65000"/>
                </a:schemeClr>
              </a:solidFill>
            </a:endParaRPr>
          </a:p>
          <a:p>
            <a:pPr>
              <a:defRPr/>
            </a:pPr>
            <a:r>
              <a:rPr lang="en-US" altLang="zh-CN" dirty="0" smtClean="0">
                <a:solidFill>
                  <a:schemeClr val="bg1">
                    <a:lumMod val="65000"/>
                  </a:schemeClr>
                </a:solidFill>
              </a:rPr>
              <a:t>Summary</a:t>
            </a:r>
          </a:p>
        </p:txBody>
      </p:sp>
      <p:sp>
        <p:nvSpPr>
          <p:cNvPr id="4" name="灯片编号占位符 3"/>
          <p:cNvSpPr txBox="1">
            <a:spLocks noGrp="1"/>
          </p:cNvSpPr>
          <p:nvPr/>
        </p:nvSpPr>
        <p:spPr bwMode="auto">
          <a:xfrm>
            <a:off x="7042150" y="6356350"/>
            <a:ext cx="1905000" cy="457200"/>
          </a:xfrm>
          <a:prstGeom prst="rect">
            <a:avLst/>
          </a:prstGeom>
          <a:noFill/>
          <a:ln>
            <a:miter lim="800000"/>
            <a:headEnd/>
            <a:tailEnd/>
          </a:ln>
        </p:spPr>
        <p:txBody>
          <a:bodyPr anchor="b"/>
          <a:lstStyle/>
          <a:p>
            <a:pPr algn="r" eaLnBrk="0" hangingPunct="0">
              <a:defRPr/>
            </a:pPr>
            <a:fld id="{AA7303C5-0FED-49FF-988A-DFE80D073B71}" type="slidenum">
              <a:rPr lang="en-US" altLang="zh-CN" sz="1400">
                <a:ea typeface="+mn-ea"/>
              </a:rPr>
              <a:pPr algn="r" eaLnBrk="0" hangingPunct="0">
                <a:defRPr/>
              </a:pPr>
              <a:t>3</a:t>
            </a:fld>
            <a:endParaRPr lang="en-US" altLang="zh-CN" sz="1400" dirty="0">
              <a:ea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EBF68D48-D297-4BC0-B52D-6C259859CB93}" type="slidenum">
              <a:rPr lang="en-US" altLang="zh-CN"/>
              <a:pPr>
                <a:defRPr/>
              </a:pPr>
              <a:t>30</a:t>
            </a:fld>
            <a:endParaRPr lang="en-US" altLang="zh-CN" dirty="0"/>
          </a:p>
        </p:txBody>
      </p:sp>
      <p:sp>
        <p:nvSpPr>
          <p:cNvPr id="251906" name="Rectangle 2"/>
          <p:cNvSpPr>
            <a:spLocks noGrp="1" noChangeArrowheads="1"/>
          </p:cNvSpPr>
          <p:nvPr>
            <p:ph type="title"/>
          </p:nvPr>
        </p:nvSpPr>
        <p:spPr/>
        <p:txBody>
          <a:bodyPr/>
          <a:lstStyle/>
          <a:p>
            <a:r>
              <a:rPr lang="en-US" altLang="zh-CN" smtClean="0"/>
              <a:t>Shape of the PLT function</a:t>
            </a:r>
          </a:p>
        </p:txBody>
      </p:sp>
      <p:sp>
        <p:nvSpPr>
          <p:cNvPr id="251907" name="Rectangle 3"/>
          <p:cNvSpPr>
            <a:spLocks noGrp="1" noChangeArrowheads="1"/>
          </p:cNvSpPr>
          <p:nvPr>
            <p:ph type="body" idx="1"/>
          </p:nvPr>
        </p:nvSpPr>
        <p:spPr>
          <a:xfrm>
            <a:off x="179388" y="2017713"/>
            <a:ext cx="5400675" cy="4114800"/>
          </a:xfrm>
        </p:spPr>
        <p:txBody>
          <a:bodyPr/>
          <a:lstStyle/>
          <a:p>
            <a:pPr algn="just"/>
            <a:r>
              <a:rPr lang="en-US" altLang="zh-CN" dirty="0" smtClean="0"/>
              <a:t>Controlled by the locations of (r</a:t>
            </a:r>
            <a:r>
              <a:rPr lang="en-US" altLang="zh-CN" baseline="-25000" dirty="0" smtClean="0"/>
              <a:t>1</a:t>
            </a:r>
            <a:r>
              <a:rPr lang="en-US" altLang="zh-CN" dirty="0" smtClean="0"/>
              <a:t>,s</a:t>
            </a:r>
            <a:r>
              <a:rPr lang="en-US" altLang="zh-CN" baseline="-25000" dirty="0" smtClean="0"/>
              <a:t>1</a:t>
            </a:r>
            <a:r>
              <a:rPr lang="en-US" altLang="zh-CN" dirty="0" smtClean="0"/>
              <a:t>) and (r</a:t>
            </a:r>
            <a:r>
              <a:rPr lang="en-US" altLang="zh-CN" baseline="-25000" dirty="0" smtClean="0"/>
              <a:t>2</a:t>
            </a:r>
            <a:r>
              <a:rPr lang="en-US" altLang="zh-CN" dirty="0" smtClean="0"/>
              <a:t>,s</a:t>
            </a:r>
            <a:r>
              <a:rPr lang="en-US" altLang="zh-CN" baseline="-25000" dirty="0" smtClean="0"/>
              <a:t>2</a:t>
            </a:r>
            <a:r>
              <a:rPr lang="en-US" altLang="zh-CN" dirty="0" smtClean="0"/>
              <a:t>).</a:t>
            </a:r>
          </a:p>
          <a:p>
            <a:pPr lvl="1" algn="just"/>
            <a:r>
              <a:rPr lang="en-US" altLang="zh-CN" dirty="0" smtClean="0"/>
              <a:t>Intermediate values of (r</a:t>
            </a:r>
            <a:r>
              <a:rPr lang="en-US" altLang="zh-CN" b="1" baseline="-25000" dirty="0" smtClean="0"/>
              <a:t>1</a:t>
            </a:r>
            <a:r>
              <a:rPr lang="en-US" altLang="zh-CN" dirty="0" smtClean="0"/>
              <a:t>,s</a:t>
            </a:r>
            <a:r>
              <a:rPr lang="en-US" altLang="zh-CN" b="1" baseline="-25000" dirty="0" smtClean="0"/>
              <a:t>1</a:t>
            </a:r>
            <a:r>
              <a:rPr lang="en-US" altLang="zh-CN" dirty="0" smtClean="0"/>
              <a:t>) and (r</a:t>
            </a:r>
            <a:r>
              <a:rPr lang="en-US" altLang="zh-CN" b="1" baseline="-25000" dirty="0" smtClean="0"/>
              <a:t>2</a:t>
            </a:r>
            <a:r>
              <a:rPr lang="en-US" altLang="zh-CN" dirty="0" smtClean="0"/>
              <a:t>,s</a:t>
            </a:r>
            <a:r>
              <a:rPr lang="en-US" altLang="zh-CN" b="1" baseline="-25000" dirty="0" smtClean="0"/>
              <a:t>2</a:t>
            </a:r>
            <a:r>
              <a:rPr lang="en-US" altLang="zh-CN" dirty="0" smtClean="0"/>
              <a:t>) produce various degrees of spread in the gray levels of the output image, thus affecting its contrast.</a:t>
            </a:r>
          </a:p>
          <a:p>
            <a:pPr lvl="1" algn="just"/>
            <a:r>
              <a:rPr lang="en-US" altLang="zh-CN" dirty="0" smtClean="0"/>
              <a:t>Generally, r</a:t>
            </a:r>
            <a:r>
              <a:rPr lang="en-US" altLang="zh-CN" b="1" baseline="-25000" dirty="0" smtClean="0"/>
              <a:t>1</a:t>
            </a:r>
            <a:r>
              <a:rPr lang="en-US" altLang="zh-CN" dirty="0" smtClean="0"/>
              <a:t>≤r</a:t>
            </a:r>
            <a:r>
              <a:rPr lang="en-US" altLang="zh-CN" b="1" baseline="-25000" dirty="0" smtClean="0"/>
              <a:t>2</a:t>
            </a:r>
            <a:r>
              <a:rPr lang="en-US" altLang="zh-CN" dirty="0" smtClean="0"/>
              <a:t> and s</a:t>
            </a:r>
            <a:r>
              <a:rPr lang="en-US" altLang="zh-CN" b="1" baseline="-25000" dirty="0" smtClean="0"/>
              <a:t>1</a:t>
            </a:r>
            <a:r>
              <a:rPr lang="en-US" altLang="zh-CN" dirty="0" smtClean="0"/>
              <a:t>≤s</a:t>
            </a:r>
            <a:r>
              <a:rPr lang="en-US" altLang="zh-CN" b="1" baseline="-25000" dirty="0" smtClean="0"/>
              <a:t>2</a:t>
            </a:r>
            <a:r>
              <a:rPr lang="en-US" altLang="zh-CN" dirty="0" smtClean="0"/>
              <a:t> is assumed.</a:t>
            </a:r>
            <a:endParaRPr lang="zh-CN" altLang="en-US" dirty="0" smtClean="0"/>
          </a:p>
        </p:txBody>
      </p:sp>
      <p:pic>
        <p:nvPicPr>
          <p:cNvPr id="251908" name="Picture 4" descr="4-5a"/>
          <p:cNvPicPr>
            <a:picLocks noChangeAspect="1" noChangeArrowheads="1"/>
          </p:cNvPicPr>
          <p:nvPr/>
        </p:nvPicPr>
        <p:blipFill>
          <a:blip r:embed="rId3" cstate="print"/>
          <a:srcRect/>
          <a:stretch>
            <a:fillRect/>
          </a:stretch>
        </p:blipFill>
        <p:spPr bwMode="auto">
          <a:xfrm>
            <a:off x="5543550" y="2349500"/>
            <a:ext cx="3600450" cy="3321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8598A993-4197-4102-BDB6-F6AAF6DED6E3}" type="slidenum">
              <a:rPr lang="en-US" altLang="zh-CN"/>
              <a:pPr>
                <a:defRPr/>
              </a:pPr>
              <a:t>31</a:t>
            </a:fld>
            <a:endParaRPr lang="en-US" altLang="zh-CN" dirty="0"/>
          </a:p>
        </p:txBody>
      </p:sp>
      <p:sp>
        <p:nvSpPr>
          <p:cNvPr id="253954" name="Rectangle 3"/>
          <p:cNvSpPr>
            <a:spLocks noGrp="1" noChangeArrowheads="1"/>
          </p:cNvSpPr>
          <p:nvPr>
            <p:ph type="body" idx="1"/>
          </p:nvPr>
        </p:nvSpPr>
        <p:spPr/>
        <p:txBody>
          <a:bodyPr/>
          <a:lstStyle/>
          <a:p>
            <a:endParaRPr lang="zh-CN" altLang="en-US" smtClean="0"/>
          </a:p>
        </p:txBody>
      </p:sp>
      <p:pic>
        <p:nvPicPr>
          <p:cNvPr id="253955" name="Picture 2"/>
          <p:cNvPicPr>
            <a:picLocks noChangeAspect="1" noChangeArrowheads="1"/>
          </p:cNvPicPr>
          <p:nvPr/>
        </p:nvPicPr>
        <p:blipFill>
          <a:blip r:embed="rId3" cstate="print"/>
          <a:srcRect/>
          <a:stretch>
            <a:fillRect/>
          </a:stretch>
        </p:blipFill>
        <p:spPr bwMode="auto">
          <a:xfrm>
            <a:off x="250825" y="1446213"/>
            <a:ext cx="6337300" cy="5078412"/>
          </a:xfrm>
          <a:prstGeom prst="rect">
            <a:avLst/>
          </a:prstGeom>
          <a:noFill/>
          <a:ln w="9525">
            <a:noFill/>
            <a:miter lim="800000"/>
            <a:headEnd/>
            <a:tailEnd/>
          </a:ln>
        </p:spPr>
      </p:pic>
      <p:sp>
        <p:nvSpPr>
          <p:cNvPr id="253956" name="标题 8"/>
          <p:cNvSpPr>
            <a:spLocks noGrp="1"/>
          </p:cNvSpPr>
          <p:nvPr>
            <p:ph type="title"/>
          </p:nvPr>
        </p:nvSpPr>
        <p:spPr/>
        <p:txBody>
          <a:bodyPr/>
          <a:lstStyle/>
          <a:p>
            <a:endParaRPr lang="zh-CN" altLang="en-US" smtClean="0"/>
          </a:p>
        </p:txBody>
      </p:sp>
      <p:sp>
        <p:nvSpPr>
          <p:cNvPr id="253957" name="矩形 6"/>
          <p:cNvSpPr>
            <a:spLocks noChangeArrowheads="1"/>
          </p:cNvSpPr>
          <p:nvPr/>
        </p:nvSpPr>
        <p:spPr bwMode="auto">
          <a:xfrm>
            <a:off x="5508625" y="1878013"/>
            <a:ext cx="3384550" cy="4524375"/>
          </a:xfrm>
          <a:prstGeom prst="rect">
            <a:avLst/>
          </a:prstGeom>
          <a:solidFill>
            <a:schemeClr val="bg1"/>
          </a:solidFill>
          <a:ln w="9525">
            <a:noFill/>
            <a:miter lim="800000"/>
            <a:headEnd/>
            <a:tailEnd/>
          </a:ln>
        </p:spPr>
        <p:txBody>
          <a:bodyPr>
            <a:spAutoFit/>
          </a:bodyPr>
          <a:lstStyle/>
          <a:p>
            <a:r>
              <a:rPr lang="en-US" altLang="zh-CN" b="0"/>
              <a:t>(b) a low-contrast image : result from poor illumination, lack of</a:t>
            </a:r>
          </a:p>
          <a:p>
            <a:r>
              <a:rPr lang="en-US" altLang="zh-CN" b="0"/>
              <a:t>dynamic range in the imaging sensor, or even wrong setting of a lens aperture of image acquisition</a:t>
            </a:r>
          </a:p>
          <a:p>
            <a:r>
              <a:rPr lang="en-US" altLang="zh-CN" b="0"/>
              <a:t>(c) result of contrast stretching: (r</a:t>
            </a:r>
            <a:r>
              <a:rPr lang="en-US" altLang="zh-CN" b="0" baseline="-25000"/>
              <a:t>1</a:t>
            </a:r>
            <a:r>
              <a:rPr lang="en-US" altLang="zh-CN" b="0"/>
              <a:t>,s</a:t>
            </a:r>
            <a:r>
              <a:rPr lang="en-US" altLang="zh-CN" b="0" baseline="-25000"/>
              <a:t>1</a:t>
            </a:r>
            <a:r>
              <a:rPr lang="en-US" altLang="zh-CN" b="0"/>
              <a:t>) = (r</a:t>
            </a:r>
            <a:r>
              <a:rPr lang="en-US" altLang="zh-CN" b="0" baseline="-25000"/>
              <a:t>min</a:t>
            </a:r>
            <a:r>
              <a:rPr lang="en-US" altLang="zh-CN" b="0"/>
              <a:t>,0) and (r</a:t>
            </a:r>
            <a:r>
              <a:rPr lang="en-US" altLang="zh-CN" b="0" baseline="-25000"/>
              <a:t>2</a:t>
            </a:r>
            <a:r>
              <a:rPr lang="en-US" altLang="zh-CN" b="0"/>
              <a:t>,s</a:t>
            </a:r>
            <a:r>
              <a:rPr lang="en-US" altLang="zh-CN" b="0" baseline="-25000"/>
              <a:t>2</a:t>
            </a:r>
            <a:r>
              <a:rPr lang="en-US" altLang="zh-CN" b="0"/>
              <a:t>) =(r</a:t>
            </a:r>
            <a:r>
              <a:rPr lang="en-US" altLang="zh-CN" b="0" baseline="-25000"/>
              <a:t>max</a:t>
            </a:r>
            <a:r>
              <a:rPr lang="en-US" altLang="zh-CN" b="0"/>
              <a:t>, L-1)</a:t>
            </a:r>
          </a:p>
          <a:p>
            <a:r>
              <a:rPr lang="zh-CN" altLang="en-US" b="0"/>
              <a:t> </a:t>
            </a:r>
            <a:r>
              <a:rPr lang="en-US" altLang="zh-CN" b="0"/>
              <a:t>(d) result of thresholding</a:t>
            </a:r>
            <a:endParaRPr lang="zh-CN" altLang="en-US" b="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p:txBody>
          <a:bodyPr/>
          <a:lstStyle/>
          <a:p>
            <a:pPr>
              <a:defRPr/>
            </a:pPr>
            <a:fld id="{BEBAC321-CEE9-4A25-B9BE-26D26AF83E89}" type="slidenum">
              <a:rPr lang="en-US" altLang="zh-CN"/>
              <a:pPr>
                <a:defRPr/>
              </a:pPr>
              <a:t>32</a:t>
            </a:fld>
            <a:endParaRPr lang="en-US" altLang="zh-CN" dirty="0"/>
          </a:p>
        </p:txBody>
      </p:sp>
      <p:sp>
        <p:nvSpPr>
          <p:cNvPr id="256002" name="Rectangle 2"/>
          <p:cNvSpPr>
            <a:spLocks noGrp="1" noChangeArrowheads="1"/>
          </p:cNvSpPr>
          <p:nvPr>
            <p:ph type="title"/>
          </p:nvPr>
        </p:nvSpPr>
        <p:spPr/>
        <p:txBody>
          <a:bodyPr/>
          <a:lstStyle/>
          <a:p>
            <a:r>
              <a:rPr lang="en-US" altLang="zh-CN" smtClean="0"/>
              <a:t>Intensity-Level Slicing</a:t>
            </a:r>
            <a:endParaRPr lang="zh-CN" altLang="en-US" smtClean="0"/>
          </a:p>
        </p:txBody>
      </p:sp>
      <p:sp>
        <p:nvSpPr>
          <p:cNvPr id="256003" name="Rectangle 3"/>
          <p:cNvSpPr>
            <a:spLocks noGrp="1" noChangeArrowheads="1"/>
          </p:cNvSpPr>
          <p:nvPr>
            <p:ph type="body" idx="1"/>
          </p:nvPr>
        </p:nvSpPr>
        <p:spPr>
          <a:xfrm>
            <a:off x="755650" y="2060575"/>
            <a:ext cx="8137525" cy="4114800"/>
          </a:xfrm>
        </p:spPr>
        <p:txBody>
          <a:bodyPr/>
          <a:lstStyle/>
          <a:p>
            <a:r>
              <a:rPr lang="en-US" altLang="zh-CN" smtClean="0"/>
              <a:t>To highlight a specific range of gray levels in an image (e.g. to enhance certain features).</a:t>
            </a:r>
          </a:p>
          <a:p>
            <a:pPr lvl="1"/>
            <a:r>
              <a:rPr lang="en-US" altLang="zh-CN" smtClean="0"/>
              <a:t>One way is to display a</a:t>
            </a:r>
          </a:p>
          <a:p>
            <a:pPr lvl="1">
              <a:buFont typeface="Wingdings" pitchFamily="2" charset="2"/>
              <a:buNone/>
            </a:pPr>
            <a:r>
              <a:rPr lang="en-US" altLang="zh-CN" smtClean="0"/>
              <a:t>    high value for all gray</a:t>
            </a:r>
          </a:p>
          <a:p>
            <a:pPr lvl="1">
              <a:buFont typeface="Wingdings" pitchFamily="2" charset="2"/>
              <a:buNone/>
            </a:pPr>
            <a:r>
              <a:rPr lang="en-US" altLang="zh-CN" smtClean="0"/>
              <a:t>    levels in the range of </a:t>
            </a:r>
          </a:p>
          <a:p>
            <a:pPr lvl="1">
              <a:buFont typeface="Wingdings" pitchFamily="2" charset="2"/>
              <a:buNone/>
            </a:pPr>
            <a:r>
              <a:rPr lang="en-US" altLang="zh-CN" smtClean="0"/>
              <a:t>    interest and a low value</a:t>
            </a:r>
          </a:p>
          <a:p>
            <a:pPr lvl="1">
              <a:buFont typeface="Wingdings" pitchFamily="2" charset="2"/>
              <a:buNone/>
            </a:pPr>
            <a:r>
              <a:rPr lang="en-US" altLang="zh-CN" smtClean="0"/>
              <a:t>    for all other gray levels</a:t>
            </a:r>
          </a:p>
          <a:p>
            <a:pPr lvl="1">
              <a:buFont typeface="Wingdings" pitchFamily="2" charset="2"/>
              <a:buNone/>
            </a:pPr>
            <a:r>
              <a:rPr lang="en-US" altLang="zh-CN" smtClean="0"/>
              <a:t>    (binary image).</a:t>
            </a:r>
          </a:p>
          <a:p>
            <a:endParaRPr lang="zh-CN" altLang="en-US" smtClean="0"/>
          </a:p>
        </p:txBody>
      </p:sp>
      <p:pic>
        <p:nvPicPr>
          <p:cNvPr id="256004" name="Picture 4" descr="4-7a"/>
          <p:cNvPicPr>
            <a:picLocks noChangeAspect="1" noChangeArrowheads="1"/>
          </p:cNvPicPr>
          <p:nvPr/>
        </p:nvPicPr>
        <p:blipFill>
          <a:blip r:embed="rId3" cstate="print"/>
          <a:srcRect/>
          <a:stretch>
            <a:fillRect/>
          </a:stretch>
        </p:blipFill>
        <p:spPr bwMode="auto">
          <a:xfrm>
            <a:off x="5075238" y="3068638"/>
            <a:ext cx="3600450" cy="3562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23D2A1F5-6F0A-4FA8-9174-75F973CB87A9}" type="slidenum">
              <a:rPr lang="en-US" altLang="zh-CN"/>
              <a:pPr>
                <a:defRPr/>
              </a:pPr>
              <a:t>33</a:t>
            </a:fld>
            <a:endParaRPr lang="en-US" altLang="zh-CN" dirty="0"/>
          </a:p>
        </p:txBody>
      </p:sp>
      <p:sp>
        <p:nvSpPr>
          <p:cNvPr id="258050" name="Rectangle 2"/>
          <p:cNvSpPr>
            <a:spLocks noGrp="1" noChangeArrowheads="1"/>
          </p:cNvSpPr>
          <p:nvPr>
            <p:ph type="title"/>
          </p:nvPr>
        </p:nvSpPr>
        <p:spPr/>
        <p:txBody>
          <a:bodyPr/>
          <a:lstStyle/>
          <a:p>
            <a:r>
              <a:rPr lang="en-US" altLang="zh-CN" smtClean="0"/>
              <a:t>Gray-Level Slicing</a:t>
            </a:r>
            <a:endParaRPr lang="zh-CN" altLang="en-US" smtClean="0"/>
          </a:p>
        </p:txBody>
      </p:sp>
      <p:sp>
        <p:nvSpPr>
          <p:cNvPr id="258051" name="Rectangle 3"/>
          <p:cNvSpPr>
            <a:spLocks noGrp="1" noChangeArrowheads="1"/>
          </p:cNvSpPr>
          <p:nvPr>
            <p:ph type="body" idx="1"/>
          </p:nvPr>
        </p:nvSpPr>
        <p:spPr/>
        <p:txBody>
          <a:bodyPr/>
          <a:lstStyle/>
          <a:p>
            <a:pPr lvl="1" algn="just"/>
            <a:r>
              <a:rPr lang="en-US" altLang="zh-CN" smtClean="0"/>
              <a:t>The second approach is to brighten the desired range of gray levels but preserve the background and gray-level tonalities in the image:</a:t>
            </a:r>
          </a:p>
          <a:p>
            <a:endParaRPr lang="zh-CN" altLang="en-US" smtClean="0"/>
          </a:p>
        </p:txBody>
      </p:sp>
      <p:pic>
        <p:nvPicPr>
          <p:cNvPr id="258052" name="Picture 4" descr="4-7b"/>
          <p:cNvPicPr>
            <a:picLocks noChangeAspect="1" noChangeArrowheads="1"/>
          </p:cNvPicPr>
          <p:nvPr/>
        </p:nvPicPr>
        <p:blipFill>
          <a:blip r:embed="rId3" cstate="print"/>
          <a:srcRect/>
          <a:stretch>
            <a:fillRect/>
          </a:stretch>
        </p:blipFill>
        <p:spPr bwMode="auto">
          <a:xfrm>
            <a:off x="3560763" y="3355975"/>
            <a:ext cx="3459162" cy="3529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19457138-481C-49BF-AD3C-BB560A0B57D3}" type="slidenum">
              <a:rPr lang="en-US" altLang="zh-CN"/>
              <a:pPr>
                <a:defRPr/>
              </a:pPr>
              <a:t>34</a:t>
            </a:fld>
            <a:endParaRPr lang="en-US" altLang="zh-CN" dirty="0"/>
          </a:p>
        </p:txBody>
      </p:sp>
      <p:sp>
        <p:nvSpPr>
          <p:cNvPr id="260098" name="Rectangle 2"/>
          <p:cNvSpPr>
            <a:spLocks noGrp="1" noChangeArrowheads="1"/>
          </p:cNvSpPr>
          <p:nvPr>
            <p:ph type="title"/>
          </p:nvPr>
        </p:nvSpPr>
        <p:spPr/>
        <p:txBody>
          <a:bodyPr/>
          <a:lstStyle/>
          <a:p>
            <a:r>
              <a:rPr lang="en-US" altLang="zh-CN" smtClean="0"/>
              <a:t>Example</a:t>
            </a:r>
          </a:p>
        </p:txBody>
      </p:sp>
      <p:sp>
        <p:nvSpPr>
          <p:cNvPr id="260099" name="Rectangle 3"/>
          <p:cNvSpPr>
            <a:spLocks noGrp="1" noChangeArrowheads="1"/>
          </p:cNvSpPr>
          <p:nvPr>
            <p:ph type="body" idx="1"/>
          </p:nvPr>
        </p:nvSpPr>
        <p:spPr/>
        <p:txBody>
          <a:bodyPr/>
          <a:lstStyle/>
          <a:p>
            <a:endParaRPr lang="zh-CN" altLang="en-US" smtClean="0"/>
          </a:p>
        </p:txBody>
      </p:sp>
      <p:pic>
        <p:nvPicPr>
          <p:cNvPr id="260100" name="Picture 6"/>
          <p:cNvPicPr>
            <a:picLocks noChangeAspect="1" noChangeArrowheads="1"/>
          </p:cNvPicPr>
          <p:nvPr/>
        </p:nvPicPr>
        <p:blipFill>
          <a:blip r:embed="rId3" cstate="print"/>
          <a:srcRect l="33391" t="50000" r="8174" b="8333"/>
          <a:stretch>
            <a:fillRect/>
          </a:stretch>
        </p:blipFill>
        <p:spPr bwMode="auto">
          <a:xfrm>
            <a:off x="395288" y="1916113"/>
            <a:ext cx="8467725" cy="4537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301DC4E5-1FBB-4D66-B6CA-5E387D2A2469}" type="slidenum">
              <a:rPr lang="en-US" altLang="zh-CN"/>
              <a:pPr>
                <a:defRPr/>
              </a:pPr>
              <a:t>35</a:t>
            </a:fld>
            <a:endParaRPr lang="en-US" altLang="zh-CN" dirty="0"/>
          </a:p>
        </p:txBody>
      </p:sp>
      <p:sp>
        <p:nvSpPr>
          <p:cNvPr id="262146" name="Rectangle 2"/>
          <p:cNvSpPr>
            <a:spLocks noGrp="1" noChangeArrowheads="1"/>
          </p:cNvSpPr>
          <p:nvPr>
            <p:ph type="title"/>
          </p:nvPr>
        </p:nvSpPr>
        <p:spPr/>
        <p:txBody>
          <a:bodyPr/>
          <a:lstStyle/>
          <a:p>
            <a:r>
              <a:rPr lang="en-US" altLang="zh-CN" smtClean="0"/>
              <a:t>Bit-Plane Slicing</a:t>
            </a:r>
            <a:endParaRPr lang="zh-CN" altLang="en-US" smtClean="0"/>
          </a:p>
        </p:txBody>
      </p:sp>
      <p:sp>
        <p:nvSpPr>
          <p:cNvPr id="262147" name="Rectangle 3"/>
          <p:cNvSpPr>
            <a:spLocks noGrp="1" noChangeArrowheads="1"/>
          </p:cNvSpPr>
          <p:nvPr>
            <p:ph type="body" idx="1"/>
          </p:nvPr>
        </p:nvSpPr>
        <p:spPr>
          <a:xfrm>
            <a:off x="468313" y="2017713"/>
            <a:ext cx="8486775" cy="4114800"/>
          </a:xfrm>
        </p:spPr>
        <p:txBody>
          <a:bodyPr/>
          <a:lstStyle/>
          <a:p>
            <a:pPr algn="just"/>
            <a:r>
              <a:rPr lang="en-US" altLang="zh-CN" sz="2800" dirty="0" smtClean="0"/>
              <a:t>To highlight the contribution made to the total image appearance by specific bits.</a:t>
            </a:r>
          </a:p>
          <a:p>
            <a:pPr lvl="1" algn="just"/>
            <a:r>
              <a:rPr lang="en-US" altLang="zh-CN" sz="2400" dirty="0" smtClean="0"/>
              <a:t>i.e. Assuming that each pixel is represented by 8 bits, the image is composed of 8 1-bit planes</a:t>
            </a:r>
            <a:r>
              <a:rPr lang="en-US" altLang="zh-CN" sz="2400" dirty="0" smtClean="0"/>
              <a:t>.</a:t>
            </a:r>
            <a:endParaRPr lang="en-US" altLang="zh-CN" sz="2400" dirty="0" smtClean="0"/>
          </a:p>
        </p:txBody>
      </p:sp>
      <p:pic>
        <p:nvPicPr>
          <p:cNvPr id="359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4005064"/>
            <a:ext cx="86137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301DC4E5-1FBB-4D66-B6CA-5E387D2A2469}" type="slidenum">
              <a:rPr lang="en-US" altLang="zh-CN"/>
              <a:pPr>
                <a:defRPr/>
              </a:pPr>
              <a:t>36</a:t>
            </a:fld>
            <a:endParaRPr lang="en-US" altLang="zh-CN" dirty="0"/>
          </a:p>
        </p:txBody>
      </p:sp>
      <p:sp>
        <p:nvSpPr>
          <p:cNvPr id="262146" name="Rectangle 2"/>
          <p:cNvSpPr>
            <a:spLocks noGrp="1" noChangeArrowheads="1"/>
          </p:cNvSpPr>
          <p:nvPr>
            <p:ph type="title"/>
          </p:nvPr>
        </p:nvSpPr>
        <p:spPr/>
        <p:txBody>
          <a:bodyPr/>
          <a:lstStyle/>
          <a:p>
            <a:r>
              <a:rPr lang="en-US" altLang="zh-CN" dirty="0" smtClean="0"/>
              <a:t>Bit-Plane</a:t>
            </a:r>
            <a:endParaRPr lang="zh-CN" altLang="en-US" dirty="0" smtClean="0"/>
          </a:p>
        </p:txBody>
      </p:sp>
      <p:sp>
        <p:nvSpPr>
          <p:cNvPr id="262147" name="Rectangle 3"/>
          <p:cNvSpPr>
            <a:spLocks noGrp="1" noChangeArrowheads="1"/>
          </p:cNvSpPr>
          <p:nvPr>
            <p:ph type="body" idx="1"/>
          </p:nvPr>
        </p:nvSpPr>
        <p:spPr>
          <a:xfrm>
            <a:off x="511203" y="2060848"/>
            <a:ext cx="8309269" cy="4114800"/>
          </a:xfrm>
        </p:spPr>
        <p:txBody>
          <a:bodyPr/>
          <a:lstStyle/>
          <a:p>
            <a:pPr lvl="1" algn="just"/>
            <a:r>
              <a:rPr lang="en-US" altLang="zh-CN" dirty="0" smtClean="0"/>
              <a:t>Plane </a:t>
            </a:r>
            <a:r>
              <a:rPr lang="en-US" altLang="zh-CN" dirty="0"/>
              <a:t>1</a:t>
            </a:r>
            <a:r>
              <a:rPr lang="en-US" altLang="zh-CN" dirty="0" smtClean="0"/>
              <a:t> </a:t>
            </a:r>
            <a:r>
              <a:rPr lang="en-US" altLang="zh-CN" dirty="0" smtClean="0"/>
              <a:t>contains the </a:t>
            </a:r>
            <a:r>
              <a:rPr lang="en-US" altLang="zh-CN" dirty="0"/>
              <a:t>lowest-order (least </a:t>
            </a:r>
            <a:r>
              <a:rPr lang="en-US" altLang="zh-CN" dirty="0" smtClean="0"/>
              <a:t>significant) </a:t>
            </a:r>
            <a:r>
              <a:rPr lang="en-US" altLang="zh-CN" dirty="0" smtClean="0"/>
              <a:t>bit of all pixels </a:t>
            </a:r>
            <a:r>
              <a:rPr lang="en-US" altLang="zh-CN" dirty="0" smtClean="0"/>
              <a:t>and plane </a:t>
            </a:r>
            <a:r>
              <a:rPr lang="en-US" altLang="zh-CN" dirty="0" smtClean="0"/>
              <a:t>8 the highest-order (most significant) </a:t>
            </a:r>
            <a:r>
              <a:rPr lang="en-US" altLang="zh-CN" dirty="0" smtClean="0"/>
              <a:t>bit</a:t>
            </a:r>
            <a:r>
              <a:rPr lang="en-US" altLang="zh-CN" dirty="0" smtClean="0"/>
              <a:t>.</a:t>
            </a:r>
            <a:endParaRPr lang="en-US" altLang="zh-CN" dirty="0" smtClean="0"/>
          </a:p>
        </p:txBody>
      </p:sp>
      <p:pic>
        <p:nvPicPr>
          <p:cNvPr id="359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895261"/>
            <a:ext cx="86137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5633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0493CAF4-6495-49E4-AA04-85FB2DC418BA}" type="slidenum">
              <a:rPr lang="en-US" altLang="zh-CN"/>
              <a:pPr>
                <a:defRPr/>
              </a:pPr>
              <a:t>37</a:t>
            </a:fld>
            <a:endParaRPr lang="en-US" altLang="zh-CN" dirty="0"/>
          </a:p>
        </p:txBody>
      </p:sp>
      <p:sp>
        <p:nvSpPr>
          <p:cNvPr id="264194" name="Rectangle 2"/>
          <p:cNvSpPr>
            <a:spLocks noGrp="1" noChangeArrowheads="1"/>
          </p:cNvSpPr>
          <p:nvPr>
            <p:ph type="title"/>
          </p:nvPr>
        </p:nvSpPr>
        <p:spPr/>
        <p:txBody>
          <a:bodyPr/>
          <a:lstStyle/>
          <a:p>
            <a:r>
              <a:rPr lang="en-US" altLang="zh-CN" smtClean="0"/>
              <a:t>Bit planes </a:t>
            </a:r>
          </a:p>
        </p:txBody>
      </p:sp>
      <p:sp>
        <p:nvSpPr>
          <p:cNvPr id="264195" name="Rectangle 3"/>
          <p:cNvSpPr>
            <a:spLocks noGrp="1" noChangeArrowheads="1"/>
          </p:cNvSpPr>
          <p:nvPr>
            <p:ph type="body" idx="1"/>
          </p:nvPr>
        </p:nvSpPr>
        <p:spPr>
          <a:xfrm>
            <a:off x="1043608" y="2017713"/>
            <a:ext cx="7848872" cy="4114800"/>
          </a:xfrm>
        </p:spPr>
        <p:txBody>
          <a:bodyPr/>
          <a:lstStyle/>
          <a:p>
            <a:pPr algn="just"/>
            <a:r>
              <a:rPr lang="zh-CN" altLang="zh-CN" sz="2800" dirty="0"/>
              <a:t>Given an X-bit per pixel image, slicing the image at different planes (bit-planes) plays an important role in image processing. </a:t>
            </a:r>
            <a:endParaRPr lang="en-US" altLang="zh-CN" sz="2800" dirty="0"/>
          </a:p>
          <a:p>
            <a:pPr algn="just"/>
            <a:r>
              <a:rPr lang="en-US" altLang="zh-CN" sz="2800" dirty="0"/>
              <a:t>Bit 1 </a:t>
            </a:r>
            <a:r>
              <a:rPr lang="zh-CN" altLang="zh-CN" sz="2800" dirty="0"/>
              <a:t>is the least significant bit (LSB) and </a:t>
            </a:r>
            <a:r>
              <a:rPr lang="en-US" altLang="zh-CN" sz="2800" dirty="0"/>
              <a:t>8</a:t>
            </a:r>
            <a:r>
              <a:rPr lang="zh-CN" altLang="zh-CN" sz="2800" dirty="0"/>
              <a:t> is the most significant bit (MSB</a:t>
            </a:r>
            <a:r>
              <a:rPr lang="zh-CN" altLang="zh-CN" sz="2800" dirty="0" smtClean="0"/>
              <a:t>)</a:t>
            </a:r>
            <a:endParaRPr lang="en-US" altLang="zh-CN" sz="2800" dirty="0" smtClean="0"/>
          </a:p>
          <a:p>
            <a:pPr algn="just"/>
            <a:r>
              <a:rPr lang="en-US" altLang="zh-CN" sz="2800" dirty="0" smtClean="0"/>
              <a:t>Only </a:t>
            </a:r>
            <a:r>
              <a:rPr lang="en-US" altLang="zh-CN" sz="2800" dirty="0"/>
              <a:t>the higher order bits (top four) </a:t>
            </a:r>
            <a:r>
              <a:rPr lang="en-US" altLang="zh-CN" sz="2800" dirty="0"/>
              <a:t>contain visually </a:t>
            </a:r>
            <a:r>
              <a:rPr lang="en-US" altLang="zh-CN" sz="2800" dirty="0"/>
              <a:t>significant data.  The other bit </a:t>
            </a:r>
            <a:r>
              <a:rPr lang="en-US" altLang="zh-CN" sz="2800" dirty="0"/>
              <a:t>planes contribute </a:t>
            </a:r>
            <a:r>
              <a:rPr lang="en-US" altLang="zh-CN" sz="2800" dirty="0"/>
              <a:t>the more subtle </a:t>
            </a:r>
            <a:r>
              <a:rPr lang="en-US" altLang="zh-CN" sz="2800" dirty="0" smtClean="0"/>
              <a:t>details.</a:t>
            </a:r>
          </a:p>
          <a:p>
            <a:pPr algn="just"/>
            <a:r>
              <a:rPr lang="en-US" altLang="zh-CN" sz="2800" dirty="0" smtClean="0">
                <a:latin typeface="Times New Roman" pitchFamily="18" charset="0"/>
                <a:cs typeface="Times New Roman" pitchFamily="18" charset="0"/>
              </a:rPr>
              <a:t>Plane </a:t>
            </a:r>
            <a:r>
              <a:rPr lang="en-US" altLang="zh-CN" sz="2800" dirty="0">
                <a:latin typeface="Times New Roman" pitchFamily="18" charset="0"/>
                <a:cs typeface="Times New Roman" pitchFamily="18" charset="0"/>
              </a:rPr>
              <a:t>8 corresponds exactly with an </a:t>
            </a:r>
            <a:r>
              <a:rPr lang="en-US" altLang="zh-CN" sz="2800" dirty="0">
                <a:latin typeface="Times New Roman" pitchFamily="18" charset="0"/>
                <a:cs typeface="Times New Roman" pitchFamily="18" charset="0"/>
              </a:rPr>
              <a:t>image </a:t>
            </a:r>
            <a:r>
              <a:rPr lang="en-US" altLang="zh-CN" sz="2800" dirty="0" err="1">
                <a:latin typeface="Times New Roman" pitchFamily="18" charset="0"/>
                <a:cs typeface="Times New Roman" pitchFamily="18" charset="0"/>
              </a:rPr>
              <a:t>thresholded</a:t>
            </a:r>
            <a:r>
              <a:rPr lang="en-US" altLang="zh-CN" sz="2800" dirty="0">
                <a:latin typeface="Times New Roman" pitchFamily="18" charset="0"/>
                <a:cs typeface="Times New Roman" pitchFamily="18" charset="0"/>
              </a:rPr>
              <a:t> </a:t>
            </a:r>
            <a:r>
              <a:rPr lang="en-US" altLang="zh-CN" sz="2800" dirty="0">
                <a:latin typeface="Times New Roman" pitchFamily="18" charset="0"/>
                <a:cs typeface="Times New Roman" pitchFamily="18" charset="0"/>
              </a:rPr>
              <a:t>at gray level 128.</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0493CAF4-6495-49E4-AA04-85FB2DC418BA}" type="slidenum">
              <a:rPr lang="en-US" altLang="zh-CN"/>
              <a:pPr>
                <a:defRPr/>
              </a:pPr>
              <a:t>38</a:t>
            </a:fld>
            <a:endParaRPr lang="en-US" altLang="zh-CN" dirty="0"/>
          </a:p>
        </p:txBody>
      </p:sp>
      <p:sp>
        <p:nvSpPr>
          <p:cNvPr id="264194" name="Rectangle 2"/>
          <p:cNvSpPr>
            <a:spLocks noGrp="1" noChangeArrowheads="1"/>
          </p:cNvSpPr>
          <p:nvPr>
            <p:ph type="title"/>
          </p:nvPr>
        </p:nvSpPr>
        <p:spPr/>
        <p:txBody>
          <a:bodyPr/>
          <a:lstStyle/>
          <a:p>
            <a:r>
              <a:rPr lang="en-US" altLang="zh-CN" smtClean="0"/>
              <a:t>Bit planes </a:t>
            </a:r>
          </a:p>
        </p:txBody>
      </p:sp>
      <p:sp>
        <p:nvSpPr>
          <p:cNvPr id="264195" name="Rectangle 3"/>
          <p:cNvSpPr>
            <a:spLocks noGrp="1" noChangeArrowheads="1"/>
          </p:cNvSpPr>
          <p:nvPr>
            <p:ph type="body" idx="1"/>
          </p:nvPr>
        </p:nvSpPr>
        <p:spPr/>
        <p:txBody>
          <a:bodyPr/>
          <a:lstStyle/>
          <a:p>
            <a:pPr algn="just"/>
            <a:r>
              <a:rPr lang="zh-CN" altLang="zh-CN" dirty="0" smtClean="0"/>
              <a:t>An </a:t>
            </a:r>
            <a:r>
              <a:rPr lang="zh-CN" altLang="zh-CN" dirty="0" smtClean="0"/>
              <a:t>application of this technique is data compression. </a:t>
            </a:r>
          </a:p>
          <a:p>
            <a:pPr algn="just"/>
            <a:r>
              <a:rPr lang="zh-CN" altLang="zh-CN" dirty="0" smtClean="0"/>
              <a:t>In general, 8-bit per pixel images are processed. </a:t>
            </a:r>
          </a:p>
        </p:txBody>
      </p:sp>
    </p:spTree>
    <p:extLst>
      <p:ext uri="{BB962C8B-B14F-4D97-AF65-F5344CB8AC3E}">
        <p14:creationId xmlns:p14="http://schemas.microsoft.com/office/powerpoint/2010/main" val="39744801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64C2E7B6-26A5-49F7-84EE-C52881A3F064}" type="slidenum">
              <a:rPr lang="en-US" altLang="zh-CN"/>
              <a:pPr>
                <a:defRPr/>
              </a:pPr>
              <a:t>39</a:t>
            </a:fld>
            <a:endParaRPr lang="en-US" altLang="zh-CN" dirty="0"/>
          </a:p>
        </p:txBody>
      </p:sp>
      <p:sp>
        <p:nvSpPr>
          <p:cNvPr id="268290" name="Rectangle 3"/>
          <p:cNvSpPr>
            <a:spLocks noGrp="1" noChangeArrowheads="1"/>
          </p:cNvSpPr>
          <p:nvPr>
            <p:ph type="body" idx="1"/>
          </p:nvPr>
        </p:nvSpPr>
        <p:spPr/>
        <p:txBody>
          <a:bodyPr/>
          <a:lstStyle/>
          <a:p>
            <a:endParaRPr lang="zh-CN" altLang="en-US" smtClean="0"/>
          </a:p>
        </p:txBody>
      </p:sp>
      <p:pic>
        <p:nvPicPr>
          <p:cNvPr id="268291" name="Picture 4"/>
          <p:cNvPicPr>
            <a:picLocks noChangeAspect="1" noChangeArrowheads="1"/>
          </p:cNvPicPr>
          <p:nvPr/>
        </p:nvPicPr>
        <p:blipFill>
          <a:blip r:embed="rId3" cstate="print"/>
          <a:srcRect/>
          <a:stretch>
            <a:fillRect/>
          </a:stretch>
        </p:blipFill>
        <p:spPr bwMode="auto">
          <a:xfrm>
            <a:off x="1209675" y="1268413"/>
            <a:ext cx="7610475" cy="5191125"/>
          </a:xfrm>
          <a:prstGeom prst="rect">
            <a:avLst/>
          </a:prstGeom>
          <a:noFill/>
          <a:ln w="12700">
            <a:noFill/>
            <a:miter lim="800000"/>
            <a:headEnd type="none" w="sm" len="sm"/>
            <a:tailEnd type="none" w="sm" len="sm"/>
          </a:ln>
        </p:spPr>
      </p:pic>
      <p:sp>
        <p:nvSpPr>
          <p:cNvPr id="268292" name="标题 5"/>
          <p:cNvSpPr>
            <a:spLocks noGrp="1"/>
          </p:cNvSpPr>
          <p:nvPr>
            <p:ph type="title"/>
          </p:nvPr>
        </p:nvSpPr>
        <p:spPr/>
        <p:txBody>
          <a:bodyPr/>
          <a:lstStyle/>
          <a:p>
            <a:endParaRPr lang="zh-CN" altLang="en-US"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035C70B6-4172-4BE9-9663-2FBFE314967F}" type="slidenum">
              <a:rPr lang="zh-CN" altLang="en-US"/>
              <a:pPr>
                <a:defRPr/>
              </a:pPr>
              <a:t>4</a:t>
            </a:fld>
            <a:endParaRPr lang="en-US" altLang="zh-CN" dirty="0"/>
          </a:p>
        </p:txBody>
      </p:sp>
      <p:sp>
        <p:nvSpPr>
          <p:cNvPr id="21506" name="Rectangle 2"/>
          <p:cNvSpPr>
            <a:spLocks noGrp="1" noChangeArrowheads="1"/>
          </p:cNvSpPr>
          <p:nvPr>
            <p:ph type="title"/>
          </p:nvPr>
        </p:nvSpPr>
        <p:spPr/>
        <p:txBody>
          <a:bodyPr/>
          <a:lstStyle/>
          <a:p>
            <a:r>
              <a:rPr lang="en-US" altLang="zh-CN" smtClean="0"/>
              <a:t>Background</a:t>
            </a:r>
          </a:p>
        </p:txBody>
      </p:sp>
      <p:sp>
        <p:nvSpPr>
          <p:cNvPr id="21507" name="Rectangle 3"/>
          <p:cNvSpPr>
            <a:spLocks noGrp="1" noChangeArrowheads="1"/>
          </p:cNvSpPr>
          <p:nvPr>
            <p:ph type="body" sz="half" idx="1"/>
          </p:nvPr>
        </p:nvSpPr>
        <p:spPr>
          <a:xfrm>
            <a:off x="590550" y="1844675"/>
            <a:ext cx="8374063" cy="4449763"/>
          </a:xfrm>
        </p:spPr>
        <p:txBody>
          <a:bodyPr/>
          <a:lstStyle/>
          <a:p>
            <a:r>
              <a:rPr lang="en-US" altLang="zh-CN" dirty="0" smtClean="0"/>
              <a:t>Image enhancement is the process of making images more useful</a:t>
            </a:r>
          </a:p>
          <a:p>
            <a:r>
              <a:rPr lang="en-US" altLang="zh-CN" dirty="0" smtClean="0"/>
              <a:t>The reasons for doing this include:</a:t>
            </a:r>
          </a:p>
          <a:p>
            <a:pPr lvl="1"/>
            <a:r>
              <a:rPr lang="en-US" altLang="zh-CN" dirty="0" smtClean="0"/>
              <a:t>Highlighting interesting detail in images</a:t>
            </a:r>
          </a:p>
          <a:p>
            <a:pPr lvl="1"/>
            <a:r>
              <a:rPr lang="en-US" altLang="zh-CN" dirty="0" smtClean="0"/>
              <a:t>Making images more visually appealing</a:t>
            </a:r>
          </a:p>
          <a:p>
            <a:pPr lvl="1"/>
            <a:r>
              <a:rPr lang="en-US" altLang="zh-CN" dirty="0" smtClean="0"/>
              <a:t>Enhance otherwise hidden information</a:t>
            </a:r>
          </a:p>
          <a:p>
            <a:pPr lvl="1"/>
            <a:r>
              <a:rPr lang="en-US" altLang="zh-CN" dirty="0" smtClean="0"/>
              <a:t>Filter important image features</a:t>
            </a:r>
          </a:p>
          <a:p>
            <a:pPr lvl="1"/>
            <a:r>
              <a:rPr lang="en-US" altLang="zh-CN" dirty="0" smtClean="0"/>
              <a:t>Discard unimportant image features</a:t>
            </a:r>
            <a:endParaRPr lang="zh-CN" altLang="en-US" dirty="0" smtClean="0"/>
          </a:p>
        </p:txBody>
      </p:sp>
      <p:pic>
        <p:nvPicPr>
          <p:cNvPr id="359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02" y="1694114"/>
            <a:ext cx="8139113" cy="501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94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1D57E801-71C5-4CF7-AA26-37F7830B99C4}" type="slidenum">
              <a:rPr lang="en-US" altLang="zh-CN" smtClean="0"/>
              <a:pPr>
                <a:defRPr/>
              </a:pPr>
              <a:t>40</a:t>
            </a:fld>
            <a:endParaRPr lang="en-US" altLang="zh-CN" dirty="0"/>
          </a:p>
        </p:txBody>
      </p:sp>
      <p:sp>
        <p:nvSpPr>
          <p:cNvPr id="270338" name="Rectangle 3"/>
          <p:cNvSpPr>
            <a:spLocks noGrp="1" noChangeArrowheads="1"/>
          </p:cNvSpPr>
          <p:nvPr>
            <p:ph type="body" idx="1"/>
          </p:nvPr>
        </p:nvSpPr>
        <p:spPr/>
        <p:txBody>
          <a:bodyPr/>
          <a:lstStyle/>
          <a:p>
            <a:endParaRPr lang="zh-CN" altLang="en-US" smtClean="0"/>
          </a:p>
        </p:txBody>
      </p:sp>
      <p:sp>
        <p:nvSpPr>
          <p:cNvPr id="270339" name="标题 5"/>
          <p:cNvSpPr>
            <a:spLocks noGrp="1"/>
          </p:cNvSpPr>
          <p:nvPr>
            <p:ph type="title"/>
          </p:nvPr>
        </p:nvSpPr>
        <p:spPr/>
        <p:txBody>
          <a:bodyPr/>
          <a:lstStyle/>
          <a:p>
            <a:endParaRPr lang="zh-CN" altLang="en-US" smtClean="0"/>
          </a:p>
        </p:txBody>
      </p:sp>
      <p:pic>
        <p:nvPicPr>
          <p:cNvPr id="270340" name="Picture 2"/>
          <p:cNvPicPr>
            <a:picLocks noChangeAspect="1" noChangeArrowheads="1"/>
          </p:cNvPicPr>
          <p:nvPr/>
        </p:nvPicPr>
        <p:blipFill>
          <a:blip r:embed="rId3" cstate="print"/>
          <a:srcRect/>
          <a:stretch>
            <a:fillRect/>
          </a:stretch>
        </p:blipFill>
        <p:spPr bwMode="auto">
          <a:xfrm>
            <a:off x="323850" y="1052513"/>
            <a:ext cx="8604250" cy="5184775"/>
          </a:xfrm>
          <a:prstGeom prst="rect">
            <a:avLst/>
          </a:prstGeom>
          <a:noFill/>
          <a:ln w="9525">
            <a:noFill/>
            <a:miter lim="800000"/>
            <a:headEnd/>
            <a:tailEnd/>
          </a:ln>
        </p:spPr>
      </p:pic>
      <p:sp>
        <p:nvSpPr>
          <p:cNvPr id="270341" name="矩形 7"/>
          <p:cNvSpPr>
            <a:spLocks noChangeArrowheads="1"/>
          </p:cNvSpPr>
          <p:nvPr/>
        </p:nvSpPr>
        <p:spPr bwMode="auto">
          <a:xfrm>
            <a:off x="611188" y="620713"/>
            <a:ext cx="6697662" cy="461962"/>
          </a:xfrm>
          <a:prstGeom prst="rect">
            <a:avLst/>
          </a:prstGeom>
          <a:noFill/>
          <a:ln w="9525">
            <a:noFill/>
            <a:miter lim="800000"/>
            <a:headEnd/>
            <a:tailEnd/>
          </a:ln>
        </p:spPr>
        <p:txBody>
          <a:bodyPr>
            <a:spAutoFit/>
          </a:bodyPr>
          <a:lstStyle/>
          <a:p>
            <a:r>
              <a:rPr lang="en-US" altLang="zh-CN" b="0"/>
              <a:t>Original 8-bit image    Lowest-order bit</a:t>
            </a:r>
            <a:endParaRPr lang="zh-CN" altLang="en-US" b="0"/>
          </a:p>
        </p:txBody>
      </p:sp>
      <p:sp>
        <p:nvSpPr>
          <p:cNvPr id="270342" name="矩形 8"/>
          <p:cNvSpPr>
            <a:spLocks noChangeArrowheads="1"/>
          </p:cNvSpPr>
          <p:nvPr/>
        </p:nvSpPr>
        <p:spPr bwMode="auto">
          <a:xfrm>
            <a:off x="6372225" y="4868863"/>
            <a:ext cx="2293938" cy="461962"/>
          </a:xfrm>
          <a:prstGeom prst="rect">
            <a:avLst/>
          </a:prstGeom>
          <a:noFill/>
          <a:ln w="9525">
            <a:noFill/>
            <a:miter lim="800000"/>
            <a:headEnd/>
            <a:tailEnd/>
          </a:ln>
        </p:spPr>
        <p:txBody>
          <a:bodyPr wrap="none">
            <a:spAutoFit/>
          </a:bodyPr>
          <a:lstStyle/>
          <a:p>
            <a:r>
              <a:rPr lang="en-US" altLang="zh-CN" b="0"/>
              <a:t>Highest-order bit</a:t>
            </a:r>
            <a:endParaRPr lang="zh-CN" altLang="en-US" b="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3F60E195-8604-497F-BF1C-9E6AD7F523EA}" type="slidenum">
              <a:rPr lang="en-US" altLang="zh-CN"/>
              <a:pPr>
                <a:defRPr/>
              </a:pPr>
              <a:t>41</a:t>
            </a:fld>
            <a:endParaRPr lang="en-US" altLang="zh-CN" dirty="0"/>
          </a:p>
        </p:txBody>
      </p:sp>
      <p:sp>
        <p:nvSpPr>
          <p:cNvPr id="272386" name="Rectangle 3"/>
          <p:cNvSpPr>
            <a:spLocks noGrp="1" noChangeArrowheads="1"/>
          </p:cNvSpPr>
          <p:nvPr>
            <p:ph type="body" idx="1"/>
          </p:nvPr>
        </p:nvSpPr>
        <p:spPr/>
        <p:txBody>
          <a:bodyPr/>
          <a:lstStyle/>
          <a:p>
            <a:endParaRPr lang="zh-CN" altLang="en-US" smtClean="0"/>
          </a:p>
        </p:txBody>
      </p:sp>
      <p:sp>
        <p:nvSpPr>
          <p:cNvPr id="272387" name="标题 5"/>
          <p:cNvSpPr>
            <a:spLocks noGrp="1"/>
          </p:cNvSpPr>
          <p:nvPr>
            <p:ph type="title"/>
          </p:nvPr>
        </p:nvSpPr>
        <p:spPr/>
        <p:txBody>
          <a:bodyPr/>
          <a:lstStyle/>
          <a:p>
            <a:endParaRPr lang="zh-CN" altLang="en-US" smtClean="0"/>
          </a:p>
        </p:txBody>
      </p:sp>
      <p:pic>
        <p:nvPicPr>
          <p:cNvPr id="272388" name="Picture 2"/>
          <p:cNvPicPr>
            <a:picLocks noChangeAspect="1" noChangeArrowheads="1"/>
          </p:cNvPicPr>
          <p:nvPr/>
        </p:nvPicPr>
        <p:blipFill>
          <a:blip r:embed="rId3" cstate="print"/>
          <a:srcRect/>
          <a:stretch>
            <a:fillRect/>
          </a:stretch>
        </p:blipFill>
        <p:spPr bwMode="auto">
          <a:xfrm>
            <a:off x="179388" y="2636838"/>
            <a:ext cx="8507412" cy="2127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p:cNvSpPr>
            <a:spLocks noGrp="1" noChangeArrowheads="1"/>
          </p:cNvSpPr>
          <p:nvPr>
            <p:ph type="sldNum" sz="quarter" idx="12"/>
          </p:nvPr>
        </p:nvSpPr>
        <p:spPr/>
        <p:txBody>
          <a:bodyPr/>
          <a:lstStyle/>
          <a:p>
            <a:pPr>
              <a:defRPr/>
            </a:pPr>
            <a:fld id="{CC1D87CE-B4B7-4324-B9A9-D01C6AA0F275}" type="slidenum">
              <a:rPr lang="en-US" altLang="zh-CN"/>
              <a:pPr>
                <a:defRPr/>
              </a:pPr>
              <a:t>42</a:t>
            </a:fld>
            <a:endParaRPr lang="en-US" altLang="zh-CN" dirty="0"/>
          </a:p>
        </p:txBody>
      </p:sp>
      <p:sp>
        <p:nvSpPr>
          <p:cNvPr id="274434" name="Rectangle 2"/>
          <p:cNvSpPr>
            <a:spLocks noGrp="1" noChangeArrowheads="1"/>
          </p:cNvSpPr>
          <p:nvPr>
            <p:ph type="title"/>
          </p:nvPr>
        </p:nvSpPr>
        <p:spPr/>
        <p:txBody>
          <a:bodyPr/>
          <a:lstStyle/>
          <a:p>
            <a:r>
              <a:rPr lang="en-US" altLang="zh-TW" smtClean="0">
                <a:ea typeface="PMingLiU" pitchFamily="18" charset="-120"/>
              </a:rPr>
              <a:t>Histogram(</a:t>
            </a:r>
            <a:r>
              <a:rPr lang="zh-CN" altLang="en-US" smtClean="0">
                <a:ea typeface="PMingLiU" pitchFamily="18" charset="-120"/>
              </a:rPr>
              <a:t>直方图</a:t>
            </a:r>
            <a:r>
              <a:rPr lang="en-US" altLang="zh-TW" smtClean="0">
                <a:ea typeface="PMingLiU" pitchFamily="18" charset="-120"/>
              </a:rPr>
              <a:t>)</a:t>
            </a:r>
            <a:endParaRPr lang="zh-CN" altLang="en-US" smtClean="0"/>
          </a:p>
        </p:txBody>
      </p:sp>
      <p:sp>
        <p:nvSpPr>
          <p:cNvPr id="274435" name="Rectangle 3"/>
          <p:cNvSpPr>
            <a:spLocks noGrp="1" noChangeArrowheads="1"/>
          </p:cNvSpPr>
          <p:nvPr>
            <p:ph type="body" idx="1"/>
          </p:nvPr>
        </p:nvSpPr>
        <p:spPr/>
        <p:txBody>
          <a:bodyPr/>
          <a:lstStyle/>
          <a:p>
            <a:r>
              <a:rPr lang="en-US" altLang="zh-CN" dirty="0" smtClean="0"/>
              <a:t>Statistics of the pixel gray-levels of an image</a:t>
            </a:r>
            <a:endParaRPr lang="zh-CN" altLang="en-US" dirty="0" smtClean="0"/>
          </a:p>
        </p:txBody>
      </p:sp>
      <p:sp>
        <p:nvSpPr>
          <p:cNvPr id="274436" name="Text Box 6"/>
          <p:cNvSpPr txBox="1">
            <a:spLocks noChangeArrowheads="1"/>
          </p:cNvSpPr>
          <p:nvPr/>
        </p:nvSpPr>
        <p:spPr bwMode="auto">
          <a:xfrm>
            <a:off x="7092950" y="6092825"/>
            <a:ext cx="1482725" cy="457200"/>
          </a:xfrm>
          <a:prstGeom prst="rect">
            <a:avLst/>
          </a:prstGeom>
          <a:noFill/>
          <a:ln w="9525">
            <a:noFill/>
            <a:miter lim="800000"/>
            <a:headEnd/>
            <a:tailEnd/>
          </a:ln>
        </p:spPr>
        <p:txBody>
          <a:bodyPr wrap="none">
            <a:spAutoFit/>
          </a:bodyPr>
          <a:lstStyle/>
          <a:p>
            <a:r>
              <a:rPr kumimoji="1" lang="en-US" altLang="zh-TW" b="0">
                <a:latin typeface="Tahoma" pitchFamily="34" charset="0"/>
                <a:ea typeface="PMingLiU" pitchFamily="18" charset="-120"/>
              </a:rPr>
              <a:t>gray level</a:t>
            </a:r>
          </a:p>
        </p:txBody>
      </p:sp>
      <p:sp>
        <p:nvSpPr>
          <p:cNvPr id="274437" name="Text Box 8"/>
          <p:cNvSpPr txBox="1">
            <a:spLocks noChangeArrowheads="1"/>
          </p:cNvSpPr>
          <p:nvPr/>
        </p:nvSpPr>
        <p:spPr bwMode="auto">
          <a:xfrm>
            <a:off x="2771775" y="3357563"/>
            <a:ext cx="3057525" cy="460375"/>
          </a:xfrm>
          <a:prstGeom prst="rect">
            <a:avLst/>
          </a:prstGeom>
          <a:noFill/>
          <a:ln w="9525">
            <a:noFill/>
            <a:miter lim="800000"/>
            <a:headEnd/>
            <a:tailEnd/>
          </a:ln>
        </p:spPr>
        <p:txBody>
          <a:bodyPr>
            <a:spAutoFit/>
          </a:bodyPr>
          <a:lstStyle/>
          <a:p>
            <a:r>
              <a:rPr kumimoji="1" lang="en-US" altLang="zh-TW" b="0" dirty="0">
                <a:latin typeface="Tahoma" pitchFamily="34" charset="0"/>
                <a:ea typeface="PMingLiU" pitchFamily="18" charset="-120"/>
              </a:rPr>
              <a:t>no. of occurrence</a:t>
            </a:r>
          </a:p>
        </p:txBody>
      </p:sp>
      <p:sp>
        <p:nvSpPr>
          <p:cNvPr id="274438" name="Rectangle 3"/>
          <p:cNvSpPr>
            <a:spLocks noChangeArrowheads="1"/>
          </p:cNvSpPr>
          <p:nvPr/>
        </p:nvSpPr>
        <p:spPr bwMode="auto">
          <a:xfrm>
            <a:off x="2030413" y="4392613"/>
            <a:ext cx="420687" cy="420687"/>
          </a:xfrm>
          <a:prstGeom prst="rect">
            <a:avLst/>
          </a:prstGeom>
          <a:solidFill>
            <a:schemeClr val="accent1"/>
          </a:solidFill>
          <a:ln w="9525">
            <a:solidFill>
              <a:schemeClr val="accent2"/>
            </a:solidFill>
            <a:miter lim="800000"/>
            <a:headEnd/>
            <a:tailEnd/>
          </a:ln>
        </p:spPr>
        <p:txBody>
          <a:bodyPr wrap="none" anchor="ctr"/>
          <a:lstStyle/>
          <a:p>
            <a:endParaRPr lang="zh-CN" altLang="en-US"/>
          </a:p>
        </p:txBody>
      </p:sp>
      <p:sp>
        <p:nvSpPr>
          <p:cNvPr id="274439" name="Rectangle 4"/>
          <p:cNvSpPr>
            <a:spLocks noChangeArrowheads="1"/>
          </p:cNvSpPr>
          <p:nvPr/>
        </p:nvSpPr>
        <p:spPr bwMode="auto">
          <a:xfrm>
            <a:off x="1611313" y="4392613"/>
            <a:ext cx="419100" cy="420687"/>
          </a:xfrm>
          <a:prstGeom prst="rect">
            <a:avLst/>
          </a:prstGeom>
          <a:solidFill>
            <a:schemeClr val="hlink"/>
          </a:solidFill>
          <a:ln w="9525">
            <a:solidFill>
              <a:schemeClr val="accent2"/>
            </a:solidFill>
            <a:miter lim="800000"/>
            <a:headEnd/>
            <a:tailEnd/>
          </a:ln>
        </p:spPr>
        <p:txBody>
          <a:bodyPr wrap="none" anchor="ctr"/>
          <a:lstStyle/>
          <a:p>
            <a:endParaRPr lang="zh-CN" altLang="en-US"/>
          </a:p>
        </p:txBody>
      </p:sp>
      <p:sp>
        <p:nvSpPr>
          <p:cNvPr id="274440" name="Rectangle 5"/>
          <p:cNvSpPr>
            <a:spLocks noChangeArrowheads="1"/>
          </p:cNvSpPr>
          <p:nvPr/>
        </p:nvSpPr>
        <p:spPr bwMode="auto">
          <a:xfrm>
            <a:off x="1190625" y="4392613"/>
            <a:ext cx="420688" cy="420687"/>
          </a:xfrm>
          <a:prstGeom prst="rect">
            <a:avLst/>
          </a:prstGeom>
          <a:solidFill>
            <a:schemeClr val="hlink"/>
          </a:solidFill>
          <a:ln w="9525">
            <a:solidFill>
              <a:schemeClr val="accent2"/>
            </a:solidFill>
            <a:miter lim="800000"/>
            <a:headEnd/>
            <a:tailEnd/>
          </a:ln>
        </p:spPr>
        <p:txBody>
          <a:bodyPr wrap="none" anchor="ctr"/>
          <a:lstStyle/>
          <a:p>
            <a:endParaRPr lang="zh-CN" altLang="en-US"/>
          </a:p>
        </p:txBody>
      </p:sp>
      <p:sp>
        <p:nvSpPr>
          <p:cNvPr id="274441" name="Rectangle 6"/>
          <p:cNvSpPr>
            <a:spLocks noChangeArrowheads="1"/>
          </p:cNvSpPr>
          <p:nvPr/>
        </p:nvSpPr>
        <p:spPr bwMode="auto">
          <a:xfrm>
            <a:off x="2451100" y="4392613"/>
            <a:ext cx="420688" cy="420687"/>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42" name="Rectangle 7"/>
          <p:cNvSpPr>
            <a:spLocks noChangeArrowheads="1"/>
          </p:cNvSpPr>
          <p:nvPr/>
        </p:nvSpPr>
        <p:spPr bwMode="auto">
          <a:xfrm>
            <a:off x="2030413" y="4813300"/>
            <a:ext cx="420687" cy="42068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43" name="Rectangle 8"/>
          <p:cNvSpPr>
            <a:spLocks noChangeArrowheads="1"/>
          </p:cNvSpPr>
          <p:nvPr/>
        </p:nvSpPr>
        <p:spPr bwMode="auto">
          <a:xfrm>
            <a:off x="2030413" y="5233988"/>
            <a:ext cx="420687" cy="4191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44" name="Rectangle 9"/>
          <p:cNvSpPr>
            <a:spLocks noChangeArrowheads="1"/>
          </p:cNvSpPr>
          <p:nvPr/>
        </p:nvSpPr>
        <p:spPr bwMode="auto">
          <a:xfrm>
            <a:off x="2451100" y="4813300"/>
            <a:ext cx="420688" cy="42068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45" name="Rectangle 10"/>
          <p:cNvSpPr>
            <a:spLocks noChangeArrowheads="1"/>
          </p:cNvSpPr>
          <p:nvPr/>
        </p:nvSpPr>
        <p:spPr bwMode="auto">
          <a:xfrm>
            <a:off x="2451100" y="5233988"/>
            <a:ext cx="420688" cy="4191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46" name="Rectangle 11"/>
          <p:cNvSpPr>
            <a:spLocks noChangeArrowheads="1"/>
          </p:cNvSpPr>
          <p:nvPr/>
        </p:nvSpPr>
        <p:spPr bwMode="auto">
          <a:xfrm>
            <a:off x="1190625" y="5653088"/>
            <a:ext cx="420688" cy="420687"/>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47" name="Rectangle 12"/>
          <p:cNvSpPr>
            <a:spLocks noChangeArrowheads="1"/>
          </p:cNvSpPr>
          <p:nvPr/>
        </p:nvSpPr>
        <p:spPr bwMode="auto">
          <a:xfrm>
            <a:off x="1611313" y="4813300"/>
            <a:ext cx="419100" cy="420688"/>
          </a:xfrm>
          <a:prstGeom prst="rect">
            <a:avLst/>
          </a:prstGeom>
          <a:solidFill>
            <a:schemeClr val="folHlink"/>
          </a:solidFill>
          <a:ln w="9525">
            <a:solidFill>
              <a:schemeClr val="tx1"/>
            </a:solidFill>
            <a:miter lim="800000"/>
            <a:headEnd/>
            <a:tailEnd/>
          </a:ln>
        </p:spPr>
        <p:txBody>
          <a:bodyPr wrap="none" anchor="ctr"/>
          <a:lstStyle/>
          <a:p>
            <a:endParaRPr lang="zh-CN" altLang="en-US"/>
          </a:p>
        </p:txBody>
      </p:sp>
      <p:sp>
        <p:nvSpPr>
          <p:cNvPr id="274448" name="Rectangle 13"/>
          <p:cNvSpPr>
            <a:spLocks noChangeArrowheads="1"/>
          </p:cNvSpPr>
          <p:nvPr/>
        </p:nvSpPr>
        <p:spPr bwMode="auto">
          <a:xfrm>
            <a:off x="1190625" y="4813300"/>
            <a:ext cx="420688" cy="42068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49" name="Rectangle 14"/>
          <p:cNvSpPr>
            <a:spLocks noChangeArrowheads="1"/>
          </p:cNvSpPr>
          <p:nvPr/>
        </p:nvSpPr>
        <p:spPr bwMode="auto">
          <a:xfrm>
            <a:off x="1611313" y="5233988"/>
            <a:ext cx="419100" cy="419100"/>
          </a:xfrm>
          <a:prstGeom prst="rect">
            <a:avLst/>
          </a:prstGeom>
          <a:solidFill>
            <a:schemeClr val="folHlink"/>
          </a:solidFill>
          <a:ln w="9525">
            <a:solidFill>
              <a:schemeClr val="tx1"/>
            </a:solidFill>
            <a:miter lim="800000"/>
            <a:headEnd/>
            <a:tailEnd/>
          </a:ln>
        </p:spPr>
        <p:txBody>
          <a:bodyPr wrap="none" anchor="ctr"/>
          <a:lstStyle/>
          <a:p>
            <a:endParaRPr lang="zh-CN" altLang="en-US"/>
          </a:p>
        </p:txBody>
      </p:sp>
      <p:sp>
        <p:nvSpPr>
          <p:cNvPr id="274450" name="Rectangle 15"/>
          <p:cNvSpPr>
            <a:spLocks noChangeArrowheads="1"/>
          </p:cNvSpPr>
          <p:nvPr/>
        </p:nvSpPr>
        <p:spPr bwMode="auto">
          <a:xfrm>
            <a:off x="1190625" y="5233988"/>
            <a:ext cx="420688" cy="419100"/>
          </a:xfrm>
          <a:prstGeom prst="rect">
            <a:avLst/>
          </a:prstGeom>
          <a:solidFill>
            <a:schemeClr val="folHlink"/>
          </a:solidFill>
          <a:ln w="9525">
            <a:solidFill>
              <a:schemeClr val="tx1"/>
            </a:solidFill>
            <a:miter lim="800000"/>
            <a:headEnd/>
            <a:tailEnd/>
          </a:ln>
        </p:spPr>
        <p:txBody>
          <a:bodyPr wrap="none" anchor="ctr"/>
          <a:lstStyle/>
          <a:p>
            <a:endParaRPr lang="zh-CN" altLang="en-US"/>
          </a:p>
        </p:txBody>
      </p:sp>
      <p:sp>
        <p:nvSpPr>
          <p:cNvPr id="274451" name="Rectangle 16"/>
          <p:cNvSpPr>
            <a:spLocks noChangeArrowheads="1"/>
          </p:cNvSpPr>
          <p:nvPr/>
        </p:nvSpPr>
        <p:spPr bwMode="auto">
          <a:xfrm>
            <a:off x="1611313" y="5653088"/>
            <a:ext cx="419100" cy="420687"/>
          </a:xfrm>
          <a:prstGeom prst="rect">
            <a:avLst/>
          </a:prstGeom>
          <a:solidFill>
            <a:schemeClr val="folHlink"/>
          </a:solidFill>
          <a:ln w="9525">
            <a:solidFill>
              <a:schemeClr val="tx1"/>
            </a:solidFill>
            <a:miter lim="800000"/>
            <a:headEnd/>
            <a:tailEnd/>
          </a:ln>
        </p:spPr>
        <p:txBody>
          <a:bodyPr wrap="none" anchor="ctr"/>
          <a:lstStyle/>
          <a:p>
            <a:endParaRPr lang="zh-CN" altLang="en-US"/>
          </a:p>
        </p:txBody>
      </p:sp>
      <p:sp>
        <p:nvSpPr>
          <p:cNvPr id="274452" name="Rectangle 17"/>
          <p:cNvSpPr>
            <a:spLocks noChangeArrowheads="1"/>
          </p:cNvSpPr>
          <p:nvPr/>
        </p:nvSpPr>
        <p:spPr bwMode="auto">
          <a:xfrm>
            <a:off x="2030413" y="5653088"/>
            <a:ext cx="420687" cy="420687"/>
          </a:xfrm>
          <a:prstGeom prst="rect">
            <a:avLst/>
          </a:prstGeom>
          <a:solidFill>
            <a:schemeClr val="folHlink"/>
          </a:solidFill>
          <a:ln w="9525">
            <a:solidFill>
              <a:schemeClr val="tx1"/>
            </a:solidFill>
            <a:miter lim="800000"/>
            <a:headEnd/>
            <a:tailEnd/>
          </a:ln>
        </p:spPr>
        <p:txBody>
          <a:bodyPr wrap="none" anchor="ctr"/>
          <a:lstStyle/>
          <a:p>
            <a:endParaRPr lang="zh-CN" altLang="en-US"/>
          </a:p>
        </p:txBody>
      </p:sp>
      <p:sp>
        <p:nvSpPr>
          <p:cNvPr id="274453" name="Line 18"/>
          <p:cNvSpPr>
            <a:spLocks noChangeShapeType="1"/>
          </p:cNvSpPr>
          <p:nvPr/>
        </p:nvSpPr>
        <p:spPr bwMode="auto">
          <a:xfrm>
            <a:off x="3375025" y="5316538"/>
            <a:ext cx="1512888" cy="0"/>
          </a:xfrm>
          <a:prstGeom prst="line">
            <a:avLst/>
          </a:prstGeom>
          <a:noFill/>
          <a:ln w="76200">
            <a:solidFill>
              <a:schemeClr val="tx1"/>
            </a:solidFill>
            <a:round/>
            <a:headEnd/>
            <a:tailEnd type="triangle" w="med" len="med"/>
          </a:ln>
        </p:spPr>
        <p:txBody>
          <a:bodyPr wrap="none"/>
          <a:lstStyle/>
          <a:p>
            <a:endParaRPr lang="zh-CN" altLang="en-US"/>
          </a:p>
        </p:txBody>
      </p:sp>
      <p:sp>
        <p:nvSpPr>
          <p:cNvPr id="274454" name="Rectangle 19"/>
          <p:cNvSpPr>
            <a:spLocks noChangeArrowheads="1"/>
          </p:cNvSpPr>
          <p:nvPr/>
        </p:nvSpPr>
        <p:spPr bwMode="auto">
          <a:xfrm>
            <a:off x="2451100" y="5653088"/>
            <a:ext cx="420688" cy="420687"/>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74455" name="Rectangle 20"/>
          <p:cNvSpPr>
            <a:spLocks noChangeArrowheads="1"/>
          </p:cNvSpPr>
          <p:nvPr/>
        </p:nvSpPr>
        <p:spPr bwMode="auto">
          <a:xfrm>
            <a:off x="5475288" y="5653088"/>
            <a:ext cx="420687" cy="420687"/>
          </a:xfrm>
          <a:prstGeom prst="rect">
            <a:avLst/>
          </a:prstGeom>
          <a:solidFill>
            <a:schemeClr val="hlink"/>
          </a:solidFill>
          <a:ln w="9525">
            <a:solidFill>
              <a:schemeClr val="accent2"/>
            </a:solidFill>
            <a:miter lim="800000"/>
            <a:headEnd/>
            <a:tailEnd/>
          </a:ln>
        </p:spPr>
        <p:txBody>
          <a:bodyPr wrap="none" anchor="ctr"/>
          <a:lstStyle/>
          <a:p>
            <a:endParaRPr lang="zh-CN" altLang="en-US"/>
          </a:p>
        </p:txBody>
      </p:sp>
      <p:sp>
        <p:nvSpPr>
          <p:cNvPr id="274456" name="Rectangle 21"/>
          <p:cNvSpPr>
            <a:spLocks noChangeArrowheads="1"/>
          </p:cNvSpPr>
          <p:nvPr/>
        </p:nvSpPr>
        <p:spPr bwMode="auto">
          <a:xfrm>
            <a:off x="5475288" y="5233988"/>
            <a:ext cx="420687" cy="419100"/>
          </a:xfrm>
          <a:prstGeom prst="rect">
            <a:avLst/>
          </a:prstGeom>
          <a:solidFill>
            <a:schemeClr val="hlink"/>
          </a:solidFill>
          <a:ln w="9525">
            <a:solidFill>
              <a:schemeClr val="accent2"/>
            </a:solidFill>
            <a:miter lim="800000"/>
            <a:headEnd/>
            <a:tailEnd/>
          </a:ln>
        </p:spPr>
        <p:txBody>
          <a:bodyPr wrap="none" anchor="ctr"/>
          <a:lstStyle/>
          <a:p>
            <a:endParaRPr lang="zh-CN" altLang="en-US"/>
          </a:p>
        </p:txBody>
      </p:sp>
      <p:sp>
        <p:nvSpPr>
          <p:cNvPr id="274457" name="Rectangle 22"/>
          <p:cNvSpPr>
            <a:spLocks noChangeArrowheads="1"/>
          </p:cNvSpPr>
          <p:nvPr/>
        </p:nvSpPr>
        <p:spPr bwMode="auto">
          <a:xfrm>
            <a:off x="5895975" y="5653088"/>
            <a:ext cx="419100" cy="420687"/>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58" name="Rectangle 23"/>
          <p:cNvSpPr>
            <a:spLocks noChangeArrowheads="1"/>
          </p:cNvSpPr>
          <p:nvPr/>
        </p:nvSpPr>
        <p:spPr bwMode="auto">
          <a:xfrm>
            <a:off x="5895975" y="3552825"/>
            <a:ext cx="419100" cy="42068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59" name="Rectangle 24"/>
          <p:cNvSpPr>
            <a:spLocks noChangeArrowheads="1"/>
          </p:cNvSpPr>
          <p:nvPr/>
        </p:nvSpPr>
        <p:spPr bwMode="auto">
          <a:xfrm>
            <a:off x="5895975" y="3973513"/>
            <a:ext cx="419100" cy="4191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60" name="Rectangle 25"/>
          <p:cNvSpPr>
            <a:spLocks noChangeArrowheads="1"/>
          </p:cNvSpPr>
          <p:nvPr/>
        </p:nvSpPr>
        <p:spPr bwMode="auto">
          <a:xfrm>
            <a:off x="5895975" y="4392613"/>
            <a:ext cx="419100" cy="420687"/>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61" name="Rectangle 26"/>
          <p:cNvSpPr>
            <a:spLocks noChangeArrowheads="1"/>
          </p:cNvSpPr>
          <p:nvPr/>
        </p:nvSpPr>
        <p:spPr bwMode="auto">
          <a:xfrm>
            <a:off x="5895975" y="4813300"/>
            <a:ext cx="419100" cy="420688"/>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62" name="Rectangle 27"/>
          <p:cNvSpPr>
            <a:spLocks noChangeArrowheads="1"/>
          </p:cNvSpPr>
          <p:nvPr/>
        </p:nvSpPr>
        <p:spPr bwMode="auto">
          <a:xfrm>
            <a:off x="5895975" y="5233988"/>
            <a:ext cx="419100" cy="4191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63" name="Rectangle 28"/>
          <p:cNvSpPr>
            <a:spLocks noChangeArrowheads="1"/>
          </p:cNvSpPr>
          <p:nvPr/>
        </p:nvSpPr>
        <p:spPr bwMode="auto">
          <a:xfrm>
            <a:off x="5895975" y="3133725"/>
            <a:ext cx="419100" cy="4191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64" name="Rectangle 29"/>
          <p:cNvSpPr>
            <a:spLocks noChangeArrowheads="1"/>
          </p:cNvSpPr>
          <p:nvPr/>
        </p:nvSpPr>
        <p:spPr bwMode="auto">
          <a:xfrm>
            <a:off x="5895975" y="2713038"/>
            <a:ext cx="419100" cy="420687"/>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274465" name="Rectangle 30"/>
          <p:cNvSpPr>
            <a:spLocks noChangeArrowheads="1"/>
          </p:cNvSpPr>
          <p:nvPr/>
        </p:nvSpPr>
        <p:spPr bwMode="auto">
          <a:xfrm>
            <a:off x="5475288" y="4813300"/>
            <a:ext cx="420687" cy="420688"/>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74466" name="Rectangle 31"/>
          <p:cNvSpPr>
            <a:spLocks noChangeArrowheads="1"/>
          </p:cNvSpPr>
          <p:nvPr/>
        </p:nvSpPr>
        <p:spPr bwMode="auto">
          <a:xfrm>
            <a:off x="6315075" y="5653088"/>
            <a:ext cx="420688" cy="420687"/>
          </a:xfrm>
          <a:prstGeom prst="rect">
            <a:avLst/>
          </a:prstGeom>
          <a:solidFill>
            <a:schemeClr val="folHlink"/>
          </a:solidFill>
          <a:ln w="9525">
            <a:solidFill>
              <a:schemeClr val="tx1"/>
            </a:solidFill>
            <a:miter lim="800000"/>
            <a:headEnd/>
            <a:tailEnd/>
          </a:ln>
        </p:spPr>
        <p:txBody>
          <a:bodyPr wrap="none" anchor="ctr"/>
          <a:lstStyle/>
          <a:p>
            <a:endParaRPr lang="zh-CN" altLang="en-US"/>
          </a:p>
        </p:txBody>
      </p:sp>
      <p:sp>
        <p:nvSpPr>
          <p:cNvPr id="274467" name="Rectangle 32"/>
          <p:cNvSpPr>
            <a:spLocks noChangeArrowheads="1"/>
          </p:cNvSpPr>
          <p:nvPr/>
        </p:nvSpPr>
        <p:spPr bwMode="auto">
          <a:xfrm>
            <a:off x="6315075" y="4392613"/>
            <a:ext cx="420688" cy="420687"/>
          </a:xfrm>
          <a:prstGeom prst="rect">
            <a:avLst/>
          </a:prstGeom>
          <a:solidFill>
            <a:schemeClr val="folHlink"/>
          </a:solidFill>
          <a:ln w="9525">
            <a:solidFill>
              <a:schemeClr val="tx1"/>
            </a:solidFill>
            <a:miter lim="800000"/>
            <a:headEnd/>
            <a:tailEnd/>
          </a:ln>
        </p:spPr>
        <p:txBody>
          <a:bodyPr wrap="none" anchor="ctr"/>
          <a:lstStyle/>
          <a:p>
            <a:endParaRPr lang="zh-CN" altLang="en-US"/>
          </a:p>
        </p:txBody>
      </p:sp>
      <p:sp>
        <p:nvSpPr>
          <p:cNvPr id="274468" name="Rectangle 33"/>
          <p:cNvSpPr>
            <a:spLocks noChangeArrowheads="1"/>
          </p:cNvSpPr>
          <p:nvPr/>
        </p:nvSpPr>
        <p:spPr bwMode="auto">
          <a:xfrm>
            <a:off x="6315075" y="4813300"/>
            <a:ext cx="420688" cy="420688"/>
          </a:xfrm>
          <a:prstGeom prst="rect">
            <a:avLst/>
          </a:prstGeom>
          <a:solidFill>
            <a:schemeClr val="folHlink"/>
          </a:solidFill>
          <a:ln w="9525">
            <a:solidFill>
              <a:schemeClr val="tx1"/>
            </a:solidFill>
            <a:miter lim="800000"/>
            <a:headEnd/>
            <a:tailEnd/>
          </a:ln>
        </p:spPr>
        <p:txBody>
          <a:bodyPr wrap="none" anchor="ctr"/>
          <a:lstStyle/>
          <a:p>
            <a:endParaRPr lang="zh-CN" altLang="en-US"/>
          </a:p>
        </p:txBody>
      </p:sp>
      <p:sp>
        <p:nvSpPr>
          <p:cNvPr id="274469" name="Rectangle 34"/>
          <p:cNvSpPr>
            <a:spLocks noChangeArrowheads="1"/>
          </p:cNvSpPr>
          <p:nvPr/>
        </p:nvSpPr>
        <p:spPr bwMode="auto">
          <a:xfrm>
            <a:off x="6315075" y="5233988"/>
            <a:ext cx="420688" cy="419100"/>
          </a:xfrm>
          <a:prstGeom prst="rect">
            <a:avLst/>
          </a:prstGeom>
          <a:solidFill>
            <a:schemeClr val="folHlink"/>
          </a:solidFill>
          <a:ln w="9525">
            <a:solidFill>
              <a:schemeClr val="tx1"/>
            </a:solidFill>
            <a:miter lim="800000"/>
            <a:headEnd/>
            <a:tailEnd/>
          </a:ln>
        </p:spPr>
        <p:txBody>
          <a:bodyPr wrap="none" anchor="ctr"/>
          <a:lstStyle/>
          <a:p>
            <a:endParaRPr lang="zh-CN" altLang="en-US"/>
          </a:p>
        </p:txBody>
      </p:sp>
      <p:sp>
        <p:nvSpPr>
          <p:cNvPr id="274470" name="Rectangle 36"/>
          <p:cNvSpPr>
            <a:spLocks noChangeArrowheads="1"/>
          </p:cNvSpPr>
          <p:nvPr/>
        </p:nvSpPr>
        <p:spPr bwMode="auto">
          <a:xfrm>
            <a:off x="6315075" y="3973513"/>
            <a:ext cx="420688" cy="419100"/>
          </a:xfrm>
          <a:prstGeom prst="rect">
            <a:avLst/>
          </a:prstGeom>
          <a:solidFill>
            <a:schemeClr val="folHlink"/>
          </a:solidFill>
          <a:ln w="9525">
            <a:solidFill>
              <a:schemeClr val="tx1"/>
            </a:solidFill>
            <a:miter lim="800000"/>
            <a:headEnd/>
            <a:tailEnd/>
          </a:ln>
        </p:spPr>
        <p:txBody>
          <a:bodyPr wrap="none" anchor="ctr"/>
          <a:lstStyle/>
          <a:p>
            <a:endParaRPr lang="zh-CN" altLang="en-US"/>
          </a:p>
        </p:txBody>
      </p:sp>
      <p:sp>
        <p:nvSpPr>
          <p:cNvPr id="274471" name="Rectangle 37"/>
          <p:cNvSpPr>
            <a:spLocks noChangeArrowheads="1"/>
          </p:cNvSpPr>
          <p:nvPr/>
        </p:nvSpPr>
        <p:spPr bwMode="auto">
          <a:xfrm>
            <a:off x="5373688" y="4392613"/>
            <a:ext cx="203200" cy="841375"/>
          </a:xfrm>
          <a:prstGeom prst="rect">
            <a:avLst/>
          </a:prstGeom>
          <a:noFill/>
          <a:ln w="9525">
            <a:noFill/>
            <a:miter lim="800000"/>
            <a:headEnd/>
            <a:tailEnd/>
          </a:ln>
        </p:spPr>
        <p:txBody>
          <a:bodyPr wrap="none" lIns="100794" tIns="50397" rIns="100794" bIns="50397">
            <a:spAutoFit/>
          </a:bodyPr>
          <a:lstStyle/>
          <a:p>
            <a:pPr defTabSz="1008063">
              <a:buClr>
                <a:srgbClr val="000000"/>
              </a:buClr>
              <a:buSzPct val="45000"/>
              <a:buFont typeface="StarBats"/>
              <a:buNone/>
            </a:pPr>
            <a:endParaRPr lang="en-US" altLang="zh-CN" sz="4900">
              <a:solidFill>
                <a:srgbClr val="00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25F28641-E4A8-46AC-A747-5B2FFB9EF23C}" type="slidenum">
              <a:rPr lang="en-US" altLang="zh-CN"/>
              <a:pPr>
                <a:defRPr/>
              </a:pPr>
              <a:t>43</a:t>
            </a:fld>
            <a:endParaRPr lang="en-US" altLang="zh-CN" dirty="0"/>
          </a:p>
        </p:txBody>
      </p:sp>
      <p:sp>
        <p:nvSpPr>
          <p:cNvPr id="276482" name="Rectangle 2"/>
          <p:cNvSpPr>
            <a:spLocks noGrp="1" noChangeArrowheads="1"/>
          </p:cNvSpPr>
          <p:nvPr>
            <p:ph type="title"/>
          </p:nvPr>
        </p:nvSpPr>
        <p:spPr/>
        <p:txBody>
          <a:bodyPr/>
          <a:lstStyle/>
          <a:p>
            <a:r>
              <a:rPr lang="en-US" altLang="zh-CN" smtClean="0"/>
              <a:t>Histogram Processing</a:t>
            </a:r>
            <a:endParaRPr lang="zh-CN" altLang="en-US" smtClean="0"/>
          </a:p>
        </p:txBody>
      </p:sp>
      <p:sp>
        <p:nvSpPr>
          <p:cNvPr id="276483" name="Rectangle 3"/>
          <p:cNvSpPr>
            <a:spLocks noGrp="1" noChangeArrowheads="1"/>
          </p:cNvSpPr>
          <p:nvPr>
            <p:ph type="body" idx="1"/>
          </p:nvPr>
        </p:nvSpPr>
        <p:spPr>
          <a:xfrm>
            <a:off x="395288" y="2017713"/>
            <a:ext cx="8748712" cy="4114800"/>
          </a:xfrm>
        </p:spPr>
        <p:txBody>
          <a:bodyPr/>
          <a:lstStyle/>
          <a:p>
            <a:r>
              <a:rPr lang="en-US" altLang="zh-CN" smtClean="0"/>
              <a:t>Histogram of a digital image with gray levels in the range [0,L-1] is a discrete function</a:t>
            </a:r>
          </a:p>
          <a:p>
            <a:pPr>
              <a:buFont typeface="Wingdings" pitchFamily="2" charset="2"/>
              <a:buNone/>
            </a:pPr>
            <a:r>
              <a:rPr lang="en-US" altLang="zh-CN" b="1" i="1" smtClean="0"/>
              <a:t>			h(r</a:t>
            </a:r>
            <a:r>
              <a:rPr lang="en-US" altLang="zh-CN" b="1" i="1" baseline="-25000" smtClean="0"/>
              <a:t>k</a:t>
            </a:r>
            <a:r>
              <a:rPr lang="en-US" altLang="zh-CN" b="1" i="1" smtClean="0"/>
              <a:t>) = n</a:t>
            </a:r>
            <a:r>
              <a:rPr lang="en-US" altLang="zh-CN" b="1" i="1" baseline="-25000" smtClean="0"/>
              <a:t>k</a:t>
            </a:r>
          </a:p>
          <a:p>
            <a:pPr>
              <a:buFont typeface="Wingdings" pitchFamily="2" charset="2"/>
              <a:buNone/>
            </a:pPr>
            <a:r>
              <a:rPr lang="en-US" altLang="zh-CN" smtClean="0"/>
              <a:t>    </a:t>
            </a:r>
            <a:r>
              <a:rPr lang="en-US" altLang="zh-CN" b="1" i="1" smtClean="0"/>
              <a:t>r</a:t>
            </a:r>
            <a:r>
              <a:rPr lang="en-US" altLang="zh-CN" b="1" i="1" baseline="-25000" smtClean="0"/>
              <a:t>k</a:t>
            </a:r>
            <a:r>
              <a:rPr lang="en-US" altLang="zh-CN" b="1" i="1" smtClean="0"/>
              <a:t> </a:t>
            </a:r>
            <a:r>
              <a:rPr lang="en-US" altLang="zh-CN" smtClean="0"/>
              <a:t>: the kth gray level, </a:t>
            </a:r>
            <a:r>
              <a:rPr lang="zh-CN" altLang="en-US" smtClean="0"/>
              <a:t>   </a:t>
            </a:r>
            <a:endParaRPr lang="en-US" altLang="zh-CN" smtClean="0"/>
          </a:p>
          <a:p>
            <a:pPr>
              <a:buFont typeface="Wingdings" pitchFamily="2" charset="2"/>
              <a:buNone/>
            </a:pPr>
            <a:r>
              <a:rPr lang="en-US" altLang="zh-CN" b="1" i="1" smtClean="0"/>
              <a:t>    n</a:t>
            </a:r>
            <a:r>
              <a:rPr lang="en-US" altLang="zh-CN" b="1" i="1" baseline="-25000" smtClean="0"/>
              <a:t>k</a:t>
            </a:r>
            <a:r>
              <a:rPr lang="en-US" altLang="zh-CN" b="1" i="1" smtClean="0"/>
              <a:t> </a:t>
            </a:r>
            <a:r>
              <a:rPr lang="en-US" altLang="zh-CN" smtClean="0"/>
              <a:t>: the number of pixels in the image having gray level </a:t>
            </a:r>
            <a:r>
              <a:rPr lang="en-US" altLang="zh-CN" i="1" smtClean="0"/>
              <a:t>r</a:t>
            </a:r>
            <a:r>
              <a:rPr lang="en-US" altLang="zh-CN" i="1" baseline="-25000" smtClean="0"/>
              <a:t>k</a:t>
            </a:r>
          </a:p>
          <a:p>
            <a:pPr>
              <a:buFont typeface="Wingdings" pitchFamily="2" charset="2"/>
              <a:buNone/>
            </a:pPr>
            <a:r>
              <a:rPr lang="en-US" altLang="zh-CN" b="1" i="1" smtClean="0"/>
              <a:t>    h(r</a:t>
            </a:r>
            <a:r>
              <a:rPr lang="en-US" altLang="zh-CN" b="1" i="1" baseline="-25000" smtClean="0"/>
              <a:t>k</a:t>
            </a:r>
            <a:r>
              <a:rPr lang="en-US" altLang="zh-CN" b="1" i="1" smtClean="0"/>
              <a:t>) : </a:t>
            </a:r>
            <a:r>
              <a:rPr lang="en-US" altLang="zh-CN" smtClean="0"/>
              <a:t>histogram of a digital image with gray levels </a:t>
            </a:r>
            <a:r>
              <a:rPr lang="en-US" altLang="zh-CN" i="1" smtClean="0"/>
              <a:t>r</a:t>
            </a:r>
            <a:r>
              <a:rPr lang="en-US" altLang="zh-CN" i="1" baseline="-25000" smtClean="0"/>
              <a:t>k</a:t>
            </a:r>
            <a:endParaRPr lang="zh-CN" altLang="en-US"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307C059B-958B-4006-8FEC-B4AB9BD1216A}" type="slidenum">
              <a:rPr lang="en-US" altLang="zh-CN"/>
              <a:pPr>
                <a:defRPr/>
              </a:pPr>
              <a:t>44</a:t>
            </a:fld>
            <a:endParaRPr lang="en-US" altLang="zh-CN" dirty="0"/>
          </a:p>
        </p:txBody>
      </p:sp>
      <p:sp>
        <p:nvSpPr>
          <p:cNvPr id="278530" name="Rectangle 2"/>
          <p:cNvSpPr>
            <a:spLocks noGrp="1" noChangeArrowheads="1"/>
          </p:cNvSpPr>
          <p:nvPr>
            <p:ph type="title"/>
          </p:nvPr>
        </p:nvSpPr>
        <p:spPr/>
        <p:txBody>
          <a:bodyPr/>
          <a:lstStyle/>
          <a:p>
            <a:r>
              <a:rPr lang="en-US" altLang="zh-CN" smtClean="0"/>
              <a:t>Histogram Processing</a:t>
            </a:r>
            <a:endParaRPr lang="zh-CN" altLang="en-US" smtClean="0"/>
          </a:p>
        </p:txBody>
      </p:sp>
      <p:sp>
        <p:nvSpPr>
          <p:cNvPr id="278531" name="Rectangle 3"/>
          <p:cNvSpPr>
            <a:spLocks noGrp="1" noChangeArrowheads="1"/>
          </p:cNvSpPr>
          <p:nvPr>
            <p:ph type="body" idx="1"/>
          </p:nvPr>
        </p:nvSpPr>
        <p:spPr>
          <a:xfrm>
            <a:off x="153988" y="2017713"/>
            <a:ext cx="8594725" cy="4651375"/>
          </a:xfrm>
        </p:spPr>
        <p:txBody>
          <a:bodyPr/>
          <a:lstStyle/>
          <a:p>
            <a:pPr>
              <a:lnSpc>
                <a:spcPct val="90000"/>
              </a:lnSpc>
            </a:pPr>
            <a:r>
              <a:rPr lang="en-US" altLang="zh-CN" b="1" smtClean="0"/>
              <a:t>Normalized histogram</a:t>
            </a:r>
            <a:r>
              <a:rPr lang="zh-CN" altLang="en-US" b="1" smtClean="0"/>
              <a:t>（规一化直方图）</a:t>
            </a:r>
            <a:r>
              <a:rPr lang="en-US" altLang="zh-CN" smtClean="0"/>
              <a:t>: dividing each of histogram at gray level </a:t>
            </a:r>
            <a:r>
              <a:rPr lang="en-US" altLang="zh-CN" i="1" smtClean="0"/>
              <a:t>r</a:t>
            </a:r>
            <a:r>
              <a:rPr lang="en-US" altLang="zh-CN" i="1" baseline="-25000" smtClean="0"/>
              <a:t>k</a:t>
            </a:r>
            <a:r>
              <a:rPr lang="en-US" altLang="zh-CN" b="1" i="1" smtClean="0"/>
              <a:t> </a:t>
            </a:r>
            <a:r>
              <a:rPr lang="en-US" altLang="zh-CN" smtClean="0"/>
              <a:t>by</a:t>
            </a:r>
            <a:r>
              <a:rPr lang="en-US" altLang="zh-CN" b="1" i="1" smtClean="0"/>
              <a:t> </a:t>
            </a:r>
            <a:r>
              <a:rPr lang="en-US" altLang="zh-CN" smtClean="0"/>
              <a:t>the total number of pixels in the image, </a:t>
            </a:r>
            <a:r>
              <a:rPr lang="en-US" altLang="zh-CN" b="1" i="1" smtClean="0"/>
              <a:t>n </a:t>
            </a:r>
          </a:p>
          <a:p>
            <a:pPr>
              <a:lnSpc>
                <a:spcPct val="90000"/>
              </a:lnSpc>
              <a:buFont typeface="Wingdings" pitchFamily="2" charset="2"/>
              <a:buNone/>
            </a:pPr>
            <a:r>
              <a:rPr lang="en-US" altLang="zh-CN" b="1" i="1" smtClean="0">
                <a:solidFill>
                  <a:srgbClr val="FF0000"/>
                </a:solidFill>
              </a:rPr>
              <a:t>    </a:t>
            </a:r>
            <a:r>
              <a:rPr lang="en-US" altLang="zh-CN" i="1" smtClean="0">
                <a:solidFill>
                  <a:srgbClr val="FF0000"/>
                </a:solidFill>
              </a:rPr>
              <a:t>          p(r</a:t>
            </a:r>
            <a:r>
              <a:rPr lang="en-US" altLang="zh-CN" i="1" baseline="-25000" smtClean="0">
                <a:solidFill>
                  <a:srgbClr val="FF0000"/>
                </a:solidFill>
              </a:rPr>
              <a:t>k</a:t>
            </a:r>
            <a:r>
              <a:rPr lang="en-US" altLang="zh-CN" i="1" smtClean="0">
                <a:solidFill>
                  <a:srgbClr val="FF0000"/>
                </a:solidFill>
              </a:rPr>
              <a:t>)</a:t>
            </a:r>
            <a:r>
              <a:rPr lang="en-US" altLang="zh-CN" smtClean="0">
                <a:solidFill>
                  <a:srgbClr val="FF0000"/>
                </a:solidFill>
              </a:rPr>
              <a:t>=</a:t>
            </a:r>
            <a:r>
              <a:rPr lang="en-US" altLang="zh-CN" i="1" smtClean="0">
                <a:solidFill>
                  <a:srgbClr val="FF0000"/>
                </a:solidFill>
              </a:rPr>
              <a:t>n</a:t>
            </a:r>
            <a:r>
              <a:rPr lang="en-US" altLang="zh-CN" i="1" baseline="-25000" smtClean="0">
                <a:solidFill>
                  <a:srgbClr val="FF0000"/>
                </a:solidFill>
              </a:rPr>
              <a:t>k</a:t>
            </a:r>
            <a:r>
              <a:rPr lang="en-US" altLang="zh-CN" i="1" smtClean="0">
                <a:solidFill>
                  <a:srgbClr val="FF0000"/>
                </a:solidFill>
              </a:rPr>
              <a:t>/n</a:t>
            </a:r>
            <a:endParaRPr lang="en-US" altLang="zh-CN" b="1" i="1" smtClean="0">
              <a:solidFill>
                <a:srgbClr val="FF0000"/>
              </a:solidFill>
            </a:endParaRPr>
          </a:p>
          <a:p>
            <a:r>
              <a:rPr lang="en-US" altLang="zh-CN" smtClean="0"/>
              <a:t>For </a:t>
            </a:r>
            <a:r>
              <a:rPr lang="en-US" altLang="zh-CN" i="1" smtClean="0"/>
              <a:t>k = </a:t>
            </a:r>
            <a:r>
              <a:rPr lang="en-US" altLang="zh-CN" smtClean="0"/>
              <a:t>0</a:t>
            </a:r>
            <a:r>
              <a:rPr lang="en-US" altLang="zh-CN" i="1" smtClean="0"/>
              <a:t>,</a:t>
            </a:r>
            <a:r>
              <a:rPr lang="en-US" altLang="zh-CN" smtClean="0"/>
              <a:t>1</a:t>
            </a:r>
            <a:r>
              <a:rPr lang="en-US" altLang="zh-CN" i="1" smtClean="0"/>
              <a:t>,…,L-1, </a:t>
            </a:r>
            <a:r>
              <a:rPr lang="zh-CN" altLang="en-US" smtClean="0"/>
              <a:t> </a:t>
            </a:r>
            <a:endParaRPr lang="en-US" altLang="zh-CN" smtClean="0"/>
          </a:p>
          <a:p>
            <a:r>
              <a:rPr lang="en-US" altLang="zh-CN" i="1" smtClean="0"/>
              <a:t>p(r</a:t>
            </a:r>
            <a:r>
              <a:rPr lang="en-US" altLang="zh-CN" i="1" baseline="-25000" smtClean="0"/>
              <a:t>k</a:t>
            </a:r>
            <a:r>
              <a:rPr lang="en-US" altLang="zh-CN" i="1" smtClean="0"/>
              <a:t>)</a:t>
            </a:r>
            <a:r>
              <a:rPr lang="en-US" altLang="zh-CN" b="1" i="1" smtClean="0"/>
              <a:t> </a:t>
            </a:r>
            <a:r>
              <a:rPr lang="en-US" altLang="zh-CN" smtClean="0"/>
              <a:t>gives an estimate of the </a:t>
            </a:r>
            <a:r>
              <a:rPr lang="en-US" altLang="zh-CN" b="1" i="1" smtClean="0"/>
              <a:t>probability </a:t>
            </a:r>
            <a:r>
              <a:rPr lang="en-US" altLang="zh-CN" smtClean="0"/>
              <a:t>of</a:t>
            </a:r>
            <a:r>
              <a:rPr lang="en-US" altLang="zh-CN" b="1" i="1" smtClean="0"/>
              <a:t> </a:t>
            </a:r>
            <a:r>
              <a:rPr lang="en-US" altLang="zh-CN" smtClean="0"/>
              <a:t>occurrence of gray level </a:t>
            </a:r>
            <a:r>
              <a:rPr lang="en-US" altLang="zh-CN" i="1" smtClean="0"/>
              <a:t>r</a:t>
            </a:r>
            <a:r>
              <a:rPr lang="en-US" altLang="zh-CN" i="1" baseline="-25000" smtClean="0"/>
              <a:t>k</a:t>
            </a:r>
          </a:p>
          <a:p>
            <a:r>
              <a:rPr lang="en-US" altLang="zh-CN" smtClean="0"/>
              <a:t>The sum of all components of a normalized histogram is equal to 1</a:t>
            </a:r>
            <a:r>
              <a:rPr lang="en-US" altLang="zh-CN" b="1" i="1" smtClean="0"/>
              <a:t>.</a:t>
            </a:r>
            <a:endParaRPr lang="en-US" altLang="zh-CN"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A2FC1995-F40C-46CF-AE53-E29E8BD768D6}" type="slidenum">
              <a:rPr lang="en-US" altLang="zh-CN"/>
              <a:pPr>
                <a:defRPr/>
              </a:pPr>
              <a:t>45</a:t>
            </a:fld>
            <a:endParaRPr lang="en-US" altLang="zh-CN" dirty="0"/>
          </a:p>
        </p:txBody>
      </p:sp>
      <p:sp>
        <p:nvSpPr>
          <p:cNvPr id="280578" name="Rectangle 2"/>
          <p:cNvSpPr>
            <a:spLocks noGrp="1" noChangeArrowheads="1"/>
          </p:cNvSpPr>
          <p:nvPr>
            <p:ph type="title"/>
          </p:nvPr>
        </p:nvSpPr>
        <p:spPr/>
        <p:txBody>
          <a:bodyPr/>
          <a:lstStyle/>
          <a:p>
            <a:r>
              <a:rPr lang="en-US" altLang="zh-CN" smtClean="0"/>
              <a:t>Histogram Processing</a:t>
            </a:r>
            <a:endParaRPr lang="zh-CN" altLang="en-US" smtClean="0"/>
          </a:p>
        </p:txBody>
      </p:sp>
      <p:sp>
        <p:nvSpPr>
          <p:cNvPr id="280579" name="Rectangle 3"/>
          <p:cNvSpPr>
            <a:spLocks noGrp="1" noChangeArrowheads="1"/>
          </p:cNvSpPr>
          <p:nvPr>
            <p:ph type="body" idx="1"/>
          </p:nvPr>
        </p:nvSpPr>
        <p:spPr>
          <a:xfrm>
            <a:off x="323528" y="2060575"/>
            <a:ext cx="8425185" cy="4608513"/>
          </a:xfrm>
        </p:spPr>
        <p:txBody>
          <a:bodyPr/>
          <a:lstStyle/>
          <a:p>
            <a:pPr>
              <a:lnSpc>
                <a:spcPct val="90000"/>
              </a:lnSpc>
            </a:pPr>
            <a:r>
              <a:rPr lang="en-US" altLang="zh-CN" dirty="0" smtClean="0"/>
              <a:t>Histogram is the basic for numerous spatial domain processing techniques</a:t>
            </a:r>
          </a:p>
          <a:p>
            <a:pPr>
              <a:lnSpc>
                <a:spcPct val="90000"/>
              </a:lnSpc>
            </a:pPr>
            <a:r>
              <a:rPr lang="en-US" altLang="zh-CN" dirty="0" smtClean="0"/>
              <a:t>Histogram is used effectively for image enhancement</a:t>
            </a:r>
          </a:p>
          <a:p>
            <a:pPr>
              <a:lnSpc>
                <a:spcPct val="90000"/>
              </a:lnSpc>
            </a:pPr>
            <a:r>
              <a:rPr lang="en-US" altLang="zh-CN" dirty="0" smtClean="0"/>
              <a:t>Information inherent in histograms also is useful in image compression and segmentation</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5B6BB506-9EC7-498C-90EC-E799711274AD}" type="slidenum">
              <a:rPr lang="en-US" altLang="zh-CN"/>
              <a:pPr>
                <a:defRPr/>
              </a:pPr>
              <a:t>46</a:t>
            </a:fld>
            <a:endParaRPr lang="en-US" altLang="zh-CN" dirty="0"/>
          </a:p>
        </p:txBody>
      </p:sp>
      <p:sp>
        <p:nvSpPr>
          <p:cNvPr id="282626" name="Rectangle 3"/>
          <p:cNvSpPr>
            <a:spLocks noGrp="1" noChangeArrowheads="1"/>
          </p:cNvSpPr>
          <p:nvPr>
            <p:ph type="body" idx="1"/>
          </p:nvPr>
        </p:nvSpPr>
        <p:spPr/>
        <p:txBody>
          <a:bodyPr/>
          <a:lstStyle/>
          <a:p>
            <a:endParaRPr lang="zh-CN" altLang="en-US" smtClean="0"/>
          </a:p>
        </p:txBody>
      </p:sp>
      <p:pic>
        <p:nvPicPr>
          <p:cNvPr id="282627" name="Picture 4"/>
          <p:cNvPicPr>
            <a:picLocks noChangeAspect="1" noChangeArrowheads="1"/>
          </p:cNvPicPr>
          <p:nvPr/>
        </p:nvPicPr>
        <p:blipFill>
          <a:blip r:embed="rId3" cstate="print"/>
          <a:srcRect/>
          <a:stretch>
            <a:fillRect/>
          </a:stretch>
        </p:blipFill>
        <p:spPr bwMode="auto">
          <a:xfrm>
            <a:off x="276225" y="85725"/>
            <a:ext cx="3935413" cy="6656388"/>
          </a:xfrm>
          <a:prstGeom prst="rect">
            <a:avLst/>
          </a:prstGeom>
          <a:noFill/>
          <a:ln w="9525">
            <a:noFill/>
            <a:miter lim="800000"/>
            <a:headEnd/>
            <a:tailEnd/>
          </a:ln>
        </p:spPr>
      </p:pic>
      <p:sp>
        <p:nvSpPr>
          <p:cNvPr id="282628" name="标题 5"/>
          <p:cNvSpPr>
            <a:spLocks noGrp="1"/>
          </p:cNvSpPr>
          <p:nvPr>
            <p:ph type="title"/>
          </p:nvPr>
        </p:nvSpPr>
        <p:spPr/>
        <p:txBody>
          <a:bodyPr/>
          <a:lstStyle/>
          <a:p>
            <a:endParaRPr lang="zh-CN" altLang="en-US" smtClean="0"/>
          </a:p>
        </p:txBody>
      </p:sp>
      <p:sp>
        <p:nvSpPr>
          <p:cNvPr id="282629" name="矩形 6"/>
          <p:cNvSpPr>
            <a:spLocks noChangeArrowheads="1"/>
          </p:cNvSpPr>
          <p:nvPr/>
        </p:nvSpPr>
        <p:spPr bwMode="auto">
          <a:xfrm>
            <a:off x="4500563" y="260350"/>
            <a:ext cx="4643437" cy="6370638"/>
          </a:xfrm>
          <a:prstGeom prst="rect">
            <a:avLst/>
          </a:prstGeom>
          <a:noFill/>
          <a:ln w="9525">
            <a:noFill/>
            <a:miter lim="800000"/>
            <a:headEnd/>
            <a:tailEnd/>
          </a:ln>
        </p:spPr>
        <p:txBody>
          <a:bodyPr>
            <a:spAutoFit/>
          </a:bodyPr>
          <a:lstStyle/>
          <a:p>
            <a:r>
              <a:rPr lang="en-US" altLang="zh-CN"/>
              <a:t>Dark image:</a:t>
            </a:r>
          </a:p>
          <a:p>
            <a:r>
              <a:rPr lang="en-US" altLang="zh-CN" b="0"/>
              <a:t>Components of histogram are</a:t>
            </a:r>
          </a:p>
          <a:p>
            <a:r>
              <a:rPr lang="en-US" altLang="zh-CN" b="0"/>
              <a:t>concentrated on the low side of the gray scale.</a:t>
            </a:r>
          </a:p>
          <a:p>
            <a:r>
              <a:rPr lang="en-US" altLang="zh-CN"/>
              <a:t>Bright image:</a:t>
            </a:r>
          </a:p>
          <a:p>
            <a:r>
              <a:rPr lang="en-US" altLang="zh-CN" b="0"/>
              <a:t>Components of histogram are</a:t>
            </a:r>
          </a:p>
          <a:p>
            <a:r>
              <a:rPr lang="en-US" altLang="zh-CN" b="0"/>
              <a:t>concentrated on the high side of the gray scale.</a:t>
            </a:r>
          </a:p>
          <a:p>
            <a:r>
              <a:rPr lang="en-US" altLang="zh-CN"/>
              <a:t>Low-contrast image</a:t>
            </a:r>
          </a:p>
          <a:p>
            <a:r>
              <a:rPr lang="en-US" altLang="zh-CN" b="0"/>
              <a:t>histogram is narrow and centered toward the middle of the gray scale</a:t>
            </a:r>
          </a:p>
          <a:p>
            <a:r>
              <a:rPr lang="en-US" altLang="zh-CN"/>
              <a:t>High-contrast image:</a:t>
            </a:r>
          </a:p>
          <a:p>
            <a:r>
              <a:rPr lang="en-US" altLang="zh-CN" b="0"/>
              <a:t>histogram covers broad range of the gray scale and the distribution of pixels is not too far from uniform, with very few vertical lines being much higher than the others</a:t>
            </a:r>
            <a:endParaRPr lang="zh-CN" altLang="en-US" b="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E783FF30-DEAE-4AE4-BB65-82960E3686C8}" type="slidenum">
              <a:rPr lang="en-US" altLang="zh-CN"/>
              <a:pPr>
                <a:defRPr/>
              </a:pPr>
              <a:t>47</a:t>
            </a:fld>
            <a:endParaRPr lang="en-US" altLang="zh-CN" dirty="0"/>
          </a:p>
        </p:txBody>
      </p:sp>
      <p:sp>
        <p:nvSpPr>
          <p:cNvPr id="284674" name="Rectangle 2"/>
          <p:cNvSpPr>
            <a:spLocks noGrp="1" noChangeArrowheads="1"/>
          </p:cNvSpPr>
          <p:nvPr>
            <p:ph type="title"/>
          </p:nvPr>
        </p:nvSpPr>
        <p:spPr/>
        <p:txBody>
          <a:bodyPr/>
          <a:lstStyle/>
          <a:p>
            <a:r>
              <a:rPr lang="en-US" altLang="zh-CN" smtClean="0"/>
              <a:t>Histogram Processing</a:t>
            </a:r>
          </a:p>
        </p:txBody>
      </p:sp>
      <p:sp>
        <p:nvSpPr>
          <p:cNvPr id="284675" name="Rectangle 3"/>
          <p:cNvSpPr>
            <a:spLocks noGrp="1" noChangeArrowheads="1"/>
          </p:cNvSpPr>
          <p:nvPr>
            <p:ph type="body" idx="1"/>
          </p:nvPr>
        </p:nvSpPr>
        <p:spPr>
          <a:xfrm>
            <a:off x="900113" y="2017713"/>
            <a:ext cx="8054975" cy="4114800"/>
          </a:xfrm>
        </p:spPr>
        <p:txBody>
          <a:bodyPr/>
          <a:lstStyle/>
          <a:p>
            <a:pPr algn="just"/>
            <a:r>
              <a:rPr lang="en-US" altLang="zh-CN" smtClean="0"/>
              <a:t>Histogram provides a global description of the appearance of an image:</a:t>
            </a:r>
          </a:p>
          <a:p>
            <a:pPr lvl="1" algn="just">
              <a:buFontTx/>
              <a:buNone/>
            </a:pPr>
            <a:r>
              <a:rPr lang="en-US" altLang="zh-CN" smtClean="0"/>
              <a:t>– In a dark image, histogram is centered in the dark side of gray scale</a:t>
            </a:r>
          </a:p>
          <a:p>
            <a:pPr lvl="1" algn="just">
              <a:buFontTx/>
              <a:buNone/>
            </a:pPr>
            <a:r>
              <a:rPr lang="en-US" altLang="zh-CN" smtClean="0"/>
              <a:t>– In a bright image, the histogram is biased toward the high side of gray levels</a:t>
            </a:r>
          </a:p>
          <a:p>
            <a:pPr algn="just"/>
            <a:r>
              <a:rPr lang="en-US" altLang="zh-CN" smtClean="0"/>
              <a:t> An image whose pixels occupy the entire range of possible gray levels and is uniformly distributed will appear as high-contrast.</a:t>
            </a:r>
            <a:endParaRPr lang="zh-CN" altLang="en-US"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C8BC5016-5FF0-4C11-80BE-6B23328F99B3}" type="slidenum">
              <a:rPr lang="en-US" altLang="zh-CN"/>
              <a:pPr>
                <a:defRPr/>
              </a:pPr>
              <a:t>48</a:t>
            </a:fld>
            <a:endParaRPr lang="en-US" altLang="zh-CN" dirty="0"/>
          </a:p>
        </p:txBody>
      </p:sp>
      <p:sp>
        <p:nvSpPr>
          <p:cNvPr id="286722" name="Rectangle 2"/>
          <p:cNvSpPr>
            <a:spLocks noGrp="1" noChangeArrowheads="1"/>
          </p:cNvSpPr>
          <p:nvPr>
            <p:ph type="title"/>
          </p:nvPr>
        </p:nvSpPr>
        <p:spPr/>
        <p:txBody>
          <a:bodyPr/>
          <a:lstStyle/>
          <a:p>
            <a:r>
              <a:rPr lang="en-US" altLang="zh-CN" smtClean="0"/>
              <a:t>Histogram Processing</a:t>
            </a:r>
            <a:endParaRPr lang="zh-CN" altLang="en-US" smtClean="0"/>
          </a:p>
        </p:txBody>
      </p:sp>
      <p:sp>
        <p:nvSpPr>
          <p:cNvPr id="286723" name="Rectangle 3"/>
          <p:cNvSpPr>
            <a:spLocks noGrp="1" noChangeArrowheads="1"/>
          </p:cNvSpPr>
          <p:nvPr>
            <p:ph type="body" idx="1"/>
          </p:nvPr>
        </p:nvSpPr>
        <p:spPr>
          <a:xfrm>
            <a:off x="900113" y="2017713"/>
            <a:ext cx="8054975" cy="4114800"/>
          </a:xfrm>
        </p:spPr>
        <p:txBody>
          <a:bodyPr/>
          <a:lstStyle/>
          <a:p>
            <a:pPr algn="just"/>
            <a:r>
              <a:rPr lang="en-US" altLang="zh-CN" smtClean="0"/>
              <a:t>The shape of the histogram of an image does provide useful info about the possibility for contrast enhancement.</a:t>
            </a:r>
          </a:p>
          <a:p>
            <a:r>
              <a:rPr lang="en-US" altLang="zh-CN" smtClean="0"/>
              <a:t>Types of processing:</a:t>
            </a:r>
          </a:p>
          <a:p>
            <a:pPr lvl="2"/>
            <a:r>
              <a:rPr lang="en-US" altLang="zh-CN" smtClean="0"/>
              <a:t>Histogram equalization</a:t>
            </a:r>
          </a:p>
          <a:p>
            <a:pPr lvl="2"/>
            <a:r>
              <a:rPr lang="en-US" altLang="zh-CN" smtClean="0"/>
              <a:t>Histogram matching (specification)</a:t>
            </a:r>
          </a:p>
          <a:p>
            <a:pPr lvl="2"/>
            <a:r>
              <a:rPr lang="en-US" altLang="zh-CN" smtClean="0"/>
              <a:t>Local enhancement</a:t>
            </a:r>
          </a:p>
          <a:p>
            <a:endParaRPr lang="zh-CN" altLang="en-US" sz="2400" smtClean="0">
              <a:solidFill>
                <a:srgbClr val="FCFEB9"/>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722BA2CD-CF74-4B86-915E-51CDBF8EC3BF}" type="slidenum">
              <a:rPr lang="en-US" altLang="zh-CN"/>
              <a:pPr>
                <a:defRPr/>
              </a:pPr>
              <a:t>49</a:t>
            </a:fld>
            <a:endParaRPr lang="en-US" altLang="zh-CN" dirty="0"/>
          </a:p>
        </p:txBody>
      </p:sp>
      <p:sp>
        <p:nvSpPr>
          <p:cNvPr id="288770" name="Rectangle 2"/>
          <p:cNvSpPr>
            <a:spLocks noGrp="1" noChangeArrowheads="1"/>
          </p:cNvSpPr>
          <p:nvPr>
            <p:ph type="title"/>
          </p:nvPr>
        </p:nvSpPr>
        <p:spPr/>
        <p:txBody>
          <a:bodyPr/>
          <a:lstStyle/>
          <a:p>
            <a:r>
              <a:rPr lang="en-US" altLang="zh-CN" sz="4000" smtClean="0"/>
              <a:t>Histogram Equalization</a:t>
            </a:r>
            <a:r>
              <a:rPr lang="zh-CN" altLang="en-US" sz="4000" smtClean="0"/>
              <a:t>（直方图均衡化）</a:t>
            </a:r>
          </a:p>
        </p:txBody>
      </p:sp>
      <p:sp>
        <p:nvSpPr>
          <p:cNvPr id="288771" name="Rectangle 3"/>
          <p:cNvSpPr>
            <a:spLocks noGrp="1" noChangeArrowheads="1"/>
          </p:cNvSpPr>
          <p:nvPr>
            <p:ph type="body" idx="1"/>
          </p:nvPr>
        </p:nvSpPr>
        <p:spPr>
          <a:xfrm>
            <a:off x="900113" y="2017713"/>
            <a:ext cx="8054975" cy="4114800"/>
          </a:xfrm>
        </p:spPr>
        <p:txBody>
          <a:bodyPr/>
          <a:lstStyle/>
          <a:p>
            <a:r>
              <a:rPr lang="en-US" altLang="zh-CN" smtClean="0"/>
              <a:t>As the low-contrast image’s histogram is narrow and centered toward the middle of the gray scale, if we distribute the histogram to a wider range the quality of the image will be improved.</a:t>
            </a:r>
          </a:p>
          <a:p>
            <a:r>
              <a:rPr lang="en-US" altLang="zh-CN" smtClean="0"/>
              <a:t>We can do it by adjusting the probability density function of the original histogram of the image so that the probability spread equally</a:t>
            </a:r>
            <a:endParaRPr lang="zh-CN" altLang="en-US" sz="2400" smtClean="0">
              <a:solidFill>
                <a:srgbClr val="FCFEB9"/>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82160FB4-930A-42E9-96AF-269A7B1A273E}" type="slidenum">
              <a:rPr lang="zh-CN" altLang="en-US"/>
              <a:pPr>
                <a:defRPr/>
              </a:pPr>
              <a:t>5</a:t>
            </a:fld>
            <a:endParaRPr lang="en-US" altLang="zh-CN" dirty="0"/>
          </a:p>
        </p:txBody>
      </p:sp>
      <p:sp>
        <p:nvSpPr>
          <p:cNvPr id="23554" name="Rectangle 2"/>
          <p:cNvSpPr>
            <a:spLocks noGrp="1" noChangeArrowheads="1"/>
          </p:cNvSpPr>
          <p:nvPr>
            <p:ph type="title"/>
          </p:nvPr>
        </p:nvSpPr>
        <p:spPr/>
        <p:txBody>
          <a:bodyPr/>
          <a:lstStyle/>
          <a:p>
            <a:r>
              <a:rPr lang="en-US" altLang="zh-CN" smtClean="0"/>
              <a:t>Background</a:t>
            </a:r>
          </a:p>
        </p:txBody>
      </p:sp>
      <p:sp>
        <p:nvSpPr>
          <p:cNvPr id="23555" name="Rectangle 3"/>
          <p:cNvSpPr>
            <a:spLocks noGrp="1" noChangeArrowheads="1"/>
          </p:cNvSpPr>
          <p:nvPr>
            <p:ph type="body" sz="half" idx="1"/>
          </p:nvPr>
        </p:nvSpPr>
        <p:spPr>
          <a:xfrm>
            <a:off x="590550" y="1844675"/>
            <a:ext cx="8374063" cy="4679950"/>
          </a:xfrm>
        </p:spPr>
        <p:txBody>
          <a:bodyPr/>
          <a:lstStyle/>
          <a:p>
            <a:r>
              <a:rPr lang="en-US" altLang="zh-CN" sz="2800" dirty="0" smtClean="0"/>
              <a:t>Spatial Domain </a:t>
            </a:r>
          </a:p>
          <a:p>
            <a:pPr lvl="1"/>
            <a:r>
              <a:rPr lang="en-US" altLang="zh-CN" sz="2400" dirty="0" smtClean="0"/>
              <a:t>Refers to the image plane (the ‘natural’ image)</a:t>
            </a:r>
          </a:p>
          <a:p>
            <a:pPr lvl="1"/>
            <a:r>
              <a:rPr lang="en-US" altLang="zh-CN" sz="2400" dirty="0" smtClean="0"/>
              <a:t>Direct image manipulation</a:t>
            </a:r>
          </a:p>
          <a:p>
            <a:r>
              <a:rPr lang="en-US" altLang="zh-CN" sz="2800" dirty="0" smtClean="0"/>
              <a:t>Transform domain</a:t>
            </a:r>
          </a:p>
          <a:p>
            <a:pPr lvl="1"/>
            <a:r>
              <a:rPr lang="en-US" altLang="zh-CN" sz="2400" dirty="0" smtClean="0"/>
              <a:t>People process the transform coefficients, not directly process the intensity values of the image plane</a:t>
            </a:r>
          </a:p>
          <a:p>
            <a:r>
              <a:rPr lang="en-US" altLang="zh-CN" sz="2800" dirty="0" smtClean="0"/>
              <a:t>Two principal categories of spatial processing:</a:t>
            </a:r>
          </a:p>
          <a:p>
            <a:pPr lvl="1"/>
            <a:r>
              <a:rPr lang="en-US" altLang="zh-CN" sz="2400" dirty="0" smtClean="0"/>
              <a:t>Intensity transformations </a:t>
            </a:r>
          </a:p>
          <a:p>
            <a:pPr lvl="1"/>
            <a:r>
              <a:rPr lang="en-US" altLang="zh-CN" sz="2400" dirty="0" smtClean="0"/>
              <a:t>Spatial filtering.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8DFDD794-FF50-46A2-8E2B-41C1F866FCF5}" type="slidenum">
              <a:rPr lang="en-US" altLang="zh-CN"/>
              <a:pPr>
                <a:defRPr/>
              </a:pPr>
              <a:t>50</a:t>
            </a:fld>
            <a:endParaRPr lang="en-US" altLang="zh-CN" dirty="0"/>
          </a:p>
        </p:txBody>
      </p:sp>
      <p:sp>
        <p:nvSpPr>
          <p:cNvPr id="290818" name="Rectangle 2"/>
          <p:cNvSpPr>
            <a:spLocks noGrp="1" noChangeArrowheads="1"/>
          </p:cNvSpPr>
          <p:nvPr>
            <p:ph type="title"/>
          </p:nvPr>
        </p:nvSpPr>
        <p:spPr/>
        <p:txBody>
          <a:bodyPr/>
          <a:lstStyle/>
          <a:p>
            <a:r>
              <a:rPr lang="en-US" altLang="zh-CN" smtClean="0"/>
              <a:t>Histogram Equalization</a:t>
            </a:r>
            <a:endParaRPr lang="zh-CN" altLang="en-US" smtClean="0"/>
          </a:p>
        </p:txBody>
      </p:sp>
      <p:pic>
        <p:nvPicPr>
          <p:cNvPr id="290819" name="Picture 2"/>
          <p:cNvPicPr>
            <a:picLocks noChangeAspect="1" noChangeArrowheads="1"/>
          </p:cNvPicPr>
          <p:nvPr/>
        </p:nvPicPr>
        <p:blipFill>
          <a:blip r:embed="rId3" cstate="print"/>
          <a:srcRect/>
          <a:stretch>
            <a:fillRect/>
          </a:stretch>
        </p:blipFill>
        <p:spPr bwMode="auto">
          <a:xfrm>
            <a:off x="179388" y="2420938"/>
            <a:ext cx="4630737" cy="3521075"/>
          </a:xfrm>
          <a:prstGeom prst="rect">
            <a:avLst/>
          </a:prstGeom>
          <a:noFill/>
          <a:ln w="9525">
            <a:noFill/>
            <a:miter lim="800000"/>
            <a:headEnd/>
            <a:tailEnd/>
          </a:ln>
        </p:spPr>
      </p:pic>
      <p:sp>
        <p:nvSpPr>
          <p:cNvPr id="290820" name="Rectangle 3"/>
          <p:cNvSpPr>
            <a:spLocks noGrp="1" noChangeArrowheads="1"/>
          </p:cNvSpPr>
          <p:nvPr>
            <p:ph type="body" idx="1"/>
          </p:nvPr>
        </p:nvSpPr>
        <p:spPr>
          <a:xfrm>
            <a:off x="4581525" y="2017713"/>
            <a:ext cx="4454525" cy="4114800"/>
          </a:xfrm>
        </p:spPr>
        <p:txBody>
          <a:bodyPr/>
          <a:lstStyle/>
          <a:p>
            <a:r>
              <a:rPr lang="en-US" altLang="zh-CN" b="1" i="1" smtClean="0"/>
              <a:t>s = T(r)</a:t>
            </a:r>
          </a:p>
          <a:p>
            <a:pPr lvl="1">
              <a:buFont typeface="Wingdings" pitchFamily="2" charset="2"/>
              <a:buNone/>
            </a:pPr>
            <a:r>
              <a:rPr lang="en-US" altLang="zh-CN" smtClean="0"/>
              <a:t>Where 0 ≤ r ≤ 1</a:t>
            </a:r>
          </a:p>
          <a:p>
            <a:r>
              <a:rPr lang="en-US" altLang="zh-CN" smtClean="0"/>
              <a:t>T(r) satisfies</a:t>
            </a:r>
          </a:p>
          <a:p>
            <a:pPr lvl="1"/>
            <a:r>
              <a:rPr lang="en-US" altLang="zh-CN" smtClean="0"/>
              <a:t>(a). T(r) is single valued and monotonically increasingly</a:t>
            </a:r>
            <a:r>
              <a:rPr lang="zh-CN" altLang="en-US" sz="2000" b="1" smtClean="0"/>
              <a:t>（单调递增）</a:t>
            </a:r>
            <a:r>
              <a:rPr lang="en-US" altLang="zh-CN" sz="2000" b="1" smtClean="0"/>
              <a:t> </a:t>
            </a:r>
            <a:r>
              <a:rPr lang="en-US" altLang="zh-CN" smtClean="0"/>
              <a:t>in the interval  0 ≤ r ≤ 1</a:t>
            </a:r>
          </a:p>
          <a:p>
            <a:pPr lvl="1"/>
            <a:r>
              <a:rPr lang="en-US" altLang="zh-CN" smtClean="0"/>
              <a:t>(b). 0 ≤ T(r) ≤ 1 for 0 ≤ r ≤ 1</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6CB7665A-116F-4E3C-A716-5E6D84461E2D}" type="slidenum">
              <a:rPr lang="en-US" altLang="zh-CN"/>
              <a:pPr>
                <a:defRPr/>
              </a:pPr>
              <a:t>51</a:t>
            </a:fld>
            <a:endParaRPr lang="en-US" altLang="zh-CN" dirty="0"/>
          </a:p>
        </p:txBody>
      </p:sp>
      <p:sp>
        <p:nvSpPr>
          <p:cNvPr id="292866" name="Rectangle 2"/>
          <p:cNvSpPr>
            <a:spLocks noGrp="1" noChangeArrowheads="1"/>
          </p:cNvSpPr>
          <p:nvPr>
            <p:ph type="title"/>
          </p:nvPr>
        </p:nvSpPr>
        <p:spPr/>
        <p:txBody>
          <a:bodyPr/>
          <a:lstStyle/>
          <a:p>
            <a:r>
              <a:rPr lang="en-US" altLang="zh-CN" smtClean="0"/>
              <a:t>Histogram Equalization</a:t>
            </a:r>
            <a:endParaRPr lang="zh-CN" altLang="en-US" smtClean="0"/>
          </a:p>
        </p:txBody>
      </p:sp>
      <p:sp>
        <p:nvSpPr>
          <p:cNvPr id="292867" name="Rectangle 3"/>
          <p:cNvSpPr>
            <a:spLocks noGrp="1" noChangeArrowheads="1"/>
          </p:cNvSpPr>
          <p:nvPr>
            <p:ph type="body" idx="1"/>
          </p:nvPr>
        </p:nvSpPr>
        <p:spPr>
          <a:xfrm>
            <a:off x="900113" y="2017713"/>
            <a:ext cx="8054975" cy="4114800"/>
          </a:xfrm>
        </p:spPr>
        <p:txBody>
          <a:bodyPr/>
          <a:lstStyle/>
          <a:p>
            <a:r>
              <a:rPr lang="en-US" altLang="zh-CN" sz="2800" dirty="0" smtClean="0"/>
              <a:t>Single-valued (one-to-one relationship) guarantees that the inverse transformation will exist </a:t>
            </a:r>
          </a:p>
          <a:p>
            <a:r>
              <a:rPr lang="en-US" altLang="zh-CN" sz="2800" dirty="0" smtClean="0"/>
              <a:t>Monotonicity condition preserves the increasing order from black to white in the output image thus it won’t cause a negative image</a:t>
            </a:r>
          </a:p>
          <a:p>
            <a:r>
              <a:rPr lang="zh-CN" altLang="en-US" sz="2800" dirty="0" smtClean="0"/>
              <a:t> </a:t>
            </a:r>
            <a:r>
              <a:rPr lang="en-US" altLang="zh-CN" sz="2800" dirty="0" smtClean="0"/>
              <a:t>0 ≤ T(r) ≤ 1 for 0 ≤ r ≤ 1 guarantees that the output gray levels will be in the same range as the input levels.</a:t>
            </a:r>
          </a:p>
          <a:p>
            <a:r>
              <a:rPr lang="en-US" altLang="zh-CN" sz="2800" dirty="0" smtClean="0"/>
              <a:t>The inverse transformation from </a:t>
            </a:r>
            <a:r>
              <a:rPr lang="en-US" altLang="zh-CN" sz="2800" i="1" dirty="0" smtClean="0"/>
              <a:t>s</a:t>
            </a:r>
            <a:r>
              <a:rPr lang="en-US" altLang="zh-CN" sz="2800" dirty="0" smtClean="0"/>
              <a:t> back to </a:t>
            </a:r>
            <a:r>
              <a:rPr lang="en-US" altLang="zh-CN" sz="2800" i="1" dirty="0" smtClean="0"/>
              <a:t>r</a:t>
            </a:r>
            <a:r>
              <a:rPr lang="en-US" altLang="zh-CN" sz="2800" dirty="0" smtClean="0"/>
              <a:t> is </a:t>
            </a:r>
          </a:p>
          <a:p>
            <a:pPr>
              <a:buFont typeface="Wingdings" pitchFamily="2" charset="2"/>
              <a:buNone/>
            </a:pPr>
            <a:r>
              <a:rPr lang="en-US" altLang="zh-CN" sz="2800" i="1" dirty="0" smtClean="0"/>
              <a:t>      </a:t>
            </a:r>
            <a:r>
              <a:rPr lang="pt-BR" altLang="zh-CN" sz="2800" i="1" dirty="0" smtClean="0"/>
              <a:t>r = T </a:t>
            </a:r>
            <a:r>
              <a:rPr lang="pt-BR" altLang="zh-CN" sz="2800" i="1" baseline="30000" dirty="0" smtClean="0"/>
              <a:t>-1</a:t>
            </a:r>
            <a:r>
              <a:rPr lang="pt-BR" altLang="zh-CN" sz="2800" i="1" dirty="0" smtClean="0"/>
              <a:t>(s) ; 0 ≤ s ≤ 1</a:t>
            </a:r>
            <a:endParaRPr lang="en-US" altLang="zh-CN" sz="2800" dirty="0" smtClean="0"/>
          </a:p>
          <a:p>
            <a:endParaRPr lang="zh-CN" altLang="en-US" sz="2800" dirty="0" smtClean="0">
              <a:solidFill>
                <a:srgbClr val="FCFEB9"/>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DB0EE572-C7C4-4FEC-83E8-B56EB4BDD3CD}" type="slidenum">
              <a:rPr lang="en-US" altLang="zh-CN"/>
              <a:pPr>
                <a:defRPr/>
              </a:pPr>
              <a:t>52</a:t>
            </a:fld>
            <a:endParaRPr lang="en-US" altLang="zh-CN" dirty="0"/>
          </a:p>
        </p:txBody>
      </p:sp>
      <p:sp>
        <p:nvSpPr>
          <p:cNvPr id="294914" name="Rectangle 2"/>
          <p:cNvSpPr>
            <a:spLocks noGrp="1" noChangeArrowheads="1"/>
          </p:cNvSpPr>
          <p:nvPr>
            <p:ph type="title"/>
          </p:nvPr>
        </p:nvSpPr>
        <p:spPr/>
        <p:txBody>
          <a:bodyPr/>
          <a:lstStyle/>
          <a:p>
            <a:r>
              <a:rPr lang="en-US" altLang="zh-CN" smtClean="0"/>
              <a:t>Continuous Transformation</a:t>
            </a:r>
          </a:p>
        </p:txBody>
      </p:sp>
      <p:sp>
        <p:nvSpPr>
          <p:cNvPr id="294915" name="Rectangle 3"/>
          <p:cNvSpPr>
            <a:spLocks noGrp="1" noChangeArrowheads="1"/>
          </p:cNvSpPr>
          <p:nvPr>
            <p:ph type="body" idx="1"/>
          </p:nvPr>
        </p:nvSpPr>
        <p:spPr/>
        <p:txBody>
          <a:bodyPr/>
          <a:lstStyle/>
          <a:p>
            <a:endParaRPr lang="zh-CN" altLang="en-US" smtClean="0"/>
          </a:p>
        </p:txBody>
      </p:sp>
      <p:pic>
        <p:nvPicPr>
          <p:cNvPr id="294916" name="Picture 4"/>
          <p:cNvPicPr>
            <a:picLocks noChangeAspect="1" noChangeArrowheads="1"/>
          </p:cNvPicPr>
          <p:nvPr/>
        </p:nvPicPr>
        <p:blipFill>
          <a:blip r:embed="rId3" cstate="print"/>
          <a:srcRect/>
          <a:stretch>
            <a:fillRect/>
          </a:stretch>
        </p:blipFill>
        <p:spPr bwMode="auto">
          <a:xfrm>
            <a:off x="611188" y="1989138"/>
            <a:ext cx="8115300" cy="4314825"/>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7507948D-F6FB-477D-B4C7-E7D9779D580D}" type="slidenum">
              <a:rPr lang="en-US" altLang="zh-CN"/>
              <a:pPr>
                <a:defRPr/>
              </a:pPr>
              <a:t>53</a:t>
            </a:fld>
            <a:endParaRPr lang="en-US" altLang="zh-CN" dirty="0"/>
          </a:p>
        </p:txBody>
      </p:sp>
      <p:sp>
        <p:nvSpPr>
          <p:cNvPr id="296962" name="Rectangle 2"/>
          <p:cNvSpPr>
            <a:spLocks noGrp="1" noChangeArrowheads="1"/>
          </p:cNvSpPr>
          <p:nvPr>
            <p:ph type="title"/>
          </p:nvPr>
        </p:nvSpPr>
        <p:spPr/>
        <p:txBody>
          <a:bodyPr/>
          <a:lstStyle/>
          <a:p>
            <a:r>
              <a:rPr lang="en-US" altLang="zh-CN" smtClean="0"/>
              <a:t>A transformation function</a:t>
            </a:r>
          </a:p>
        </p:txBody>
      </p:sp>
      <p:sp>
        <p:nvSpPr>
          <p:cNvPr id="296963" name="Rectangle 3"/>
          <p:cNvSpPr>
            <a:spLocks noGrp="1" noChangeArrowheads="1"/>
          </p:cNvSpPr>
          <p:nvPr>
            <p:ph type="body" idx="1"/>
          </p:nvPr>
        </p:nvSpPr>
        <p:spPr/>
        <p:txBody>
          <a:bodyPr/>
          <a:lstStyle/>
          <a:p>
            <a:endParaRPr lang="zh-CN" altLang="en-US" smtClean="0"/>
          </a:p>
        </p:txBody>
      </p:sp>
      <p:pic>
        <p:nvPicPr>
          <p:cNvPr id="296964" name="Picture 4"/>
          <p:cNvPicPr>
            <a:picLocks noChangeAspect="1" noChangeArrowheads="1"/>
          </p:cNvPicPr>
          <p:nvPr/>
        </p:nvPicPr>
        <p:blipFill>
          <a:blip r:embed="rId3" cstate="print"/>
          <a:srcRect/>
          <a:stretch>
            <a:fillRect/>
          </a:stretch>
        </p:blipFill>
        <p:spPr bwMode="auto">
          <a:xfrm>
            <a:off x="684213" y="2079625"/>
            <a:ext cx="8058150" cy="4733925"/>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2CD73E57-7377-46B6-87C6-C926F2F0A080}" type="slidenum">
              <a:rPr lang="en-US" altLang="zh-CN"/>
              <a:pPr>
                <a:defRPr/>
              </a:pPr>
              <a:t>54</a:t>
            </a:fld>
            <a:endParaRPr lang="en-US" altLang="zh-CN" dirty="0"/>
          </a:p>
        </p:txBody>
      </p:sp>
      <p:sp>
        <p:nvSpPr>
          <p:cNvPr id="299010" name="Rectangle 2"/>
          <p:cNvSpPr>
            <a:spLocks noGrp="1" noChangeArrowheads="1"/>
          </p:cNvSpPr>
          <p:nvPr>
            <p:ph type="title"/>
          </p:nvPr>
        </p:nvSpPr>
        <p:spPr/>
        <p:txBody>
          <a:bodyPr/>
          <a:lstStyle/>
          <a:p>
            <a:r>
              <a:rPr lang="en-US" altLang="zh-CN" smtClean="0"/>
              <a:t>Discrete Version</a:t>
            </a:r>
          </a:p>
        </p:txBody>
      </p:sp>
      <p:sp>
        <p:nvSpPr>
          <p:cNvPr id="299011" name="Rectangle 3"/>
          <p:cNvSpPr>
            <a:spLocks noGrp="1" noChangeArrowheads="1"/>
          </p:cNvSpPr>
          <p:nvPr>
            <p:ph type="body" idx="1"/>
          </p:nvPr>
        </p:nvSpPr>
        <p:spPr/>
        <p:txBody>
          <a:bodyPr/>
          <a:lstStyle/>
          <a:p>
            <a:endParaRPr lang="zh-CN" altLang="en-US" smtClean="0"/>
          </a:p>
        </p:txBody>
      </p:sp>
      <p:pic>
        <p:nvPicPr>
          <p:cNvPr id="299012" name="Picture 5"/>
          <p:cNvPicPr>
            <a:picLocks noChangeAspect="1" noChangeArrowheads="1"/>
          </p:cNvPicPr>
          <p:nvPr/>
        </p:nvPicPr>
        <p:blipFill>
          <a:blip r:embed="rId3" cstate="print"/>
          <a:srcRect/>
          <a:stretch>
            <a:fillRect/>
          </a:stretch>
        </p:blipFill>
        <p:spPr bwMode="auto">
          <a:xfrm>
            <a:off x="1258888" y="1844675"/>
            <a:ext cx="6292850" cy="4973638"/>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AE00A4BC-CA26-49F0-B821-BBE39C8651EA}" type="slidenum">
              <a:rPr lang="en-US" altLang="zh-CN"/>
              <a:pPr>
                <a:defRPr/>
              </a:pPr>
              <a:t>55</a:t>
            </a:fld>
            <a:endParaRPr lang="en-US" altLang="zh-CN" dirty="0"/>
          </a:p>
        </p:txBody>
      </p:sp>
      <p:sp>
        <p:nvSpPr>
          <p:cNvPr id="301058" name="Rectangle 2"/>
          <p:cNvSpPr>
            <a:spLocks noGrp="1" noChangeArrowheads="1"/>
          </p:cNvSpPr>
          <p:nvPr>
            <p:ph type="title"/>
          </p:nvPr>
        </p:nvSpPr>
        <p:spPr/>
        <p:txBody>
          <a:bodyPr/>
          <a:lstStyle/>
          <a:p>
            <a:r>
              <a:rPr lang="en-US" altLang="zh-CN" sz="3600" smtClean="0"/>
              <a:t>Example 1 of histogram equalization</a:t>
            </a:r>
          </a:p>
        </p:txBody>
      </p:sp>
      <p:sp>
        <p:nvSpPr>
          <p:cNvPr id="301059" name="Rectangle 3"/>
          <p:cNvSpPr>
            <a:spLocks noGrp="1" noChangeArrowheads="1"/>
          </p:cNvSpPr>
          <p:nvPr>
            <p:ph type="body" idx="1"/>
          </p:nvPr>
        </p:nvSpPr>
        <p:spPr/>
        <p:txBody>
          <a:bodyPr/>
          <a:lstStyle/>
          <a:p>
            <a:endParaRPr lang="zh-CN" altLang="en-US" smtClean="0"/>
          </a:p>
        </p:txBody>
      </p:sp>
      <p:pic>
        <p:nvPicPr>
          <p:cNvPr id="301060" name="Picture 6"/>
          <p:cNvPicPr>
            <a:picLocks noChangeAspect="1" noChangeArrowheads="1"/>
          </p:cNvPicPr>
          <p:nvPr/>
        </p:nvPicPr>
        <p:blipFill>
          <a:blip r:embed="rId3" cstate="print"/>
          <a:srcRect/>
          <a:stretch>
            <a:fillRect/>
          </a:stretch>
        </p:blipFill>
        <p:spPr bwMode="auto">
          <a:xfrm>
            <a:off x="3635375" y="1916113"/>
            <a:ext cx="4562475" cy="4600575"/>
          </a:xfrm>
          <a:prstGeom prst="rect">
            <a:avLst/>
          </a:prstGeom>
          <a:noFill/>
          <a:ln w="9525">
            <a:noFill/>
            <a:miter lim="800000"/>
            <a:headEnd/>
            <a:tailEnd/>
          </a:ln>
        </p:spPr>
      </p:pic>
      <p:pic>
        <p:nvPicPr>
          <p:cNvPr id="301061" name="Picture 7"/>
          <p:cNvPicPr>
            <a:picLocks noChangeAspect="1" noChangeArrowheads="1"/>
          </p:cNvPicPr>
          <p:nvPr/>
        </p:nvPicPr>
        <p:blipFill>
          <a:blip r:embed="rId4" cstate="print"/>
          <a:srcRect/>
          <a:stretch>
            <a:fillRect/>
          </a:stretch>
        </p:blipFill>
        <p:spPr bwMode="auto">
          <a:xfrm>
            <a:off x="50800" y="2144713"/>
            <a:ext cx="3657600"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825FA289-91CC-4636-B72C-D740A6E41CC9}" type="slidenum">
              <a:rPr lang="en-US" altLang="zh-CN"/>
              <a:pPr>
                <a:defRPr/>
              </a:pPr>
              <a:t>56</a:t>
            </a:fld>
            <a:endParaRPr lang="en-US" altLang="zh-CN" dirty="0"/>
          </a:p>
        </p:txBody>
      </p:sp>
      <p:sp>
        <p:nvSpPr>
          <p:cNvPr id="303106" name="Rectangle 2"/>
          <p:cNvSpPr>
            <a:spLocks noGrp="1" noChangeArrowheads="1"/>
          </p:cNvSpPr>
          <p:nvPr>
            <p:ph type="title"/>
          </p:nvPr>
        </p:nvSpPr>
        <p:spPr/>
        <p:txBody>
          <a:bodyPr/>
          <a:lstStyle/>
          <a:p>
            <a:r>
              <a:rPr lang="en-US" altLang="zh-CN" sz="3600" smtClean="0">
                <a:solidFill>
                  <a:srgbClr val="333399"/>
                </a:solidFill>
              </a:rPr>
              <a:t>Example 1 of histogram equalization</a:t>
            </a:r>
            <a:endParaRPr lang="en-US" altLang="zh-CN" smtClean="0"/>
          </a:p>
        </p:txBody>
      </p:sp>
      <p:sp>
        <p:nvSpPr>
          <p:cNvPr id="303107" name="Rectangle 3"/>
          <p:cNvSpPr>
            <a:spLocks noGrp="1" noChangeArrowheads="1"/>
          </p:cNvSpPr>
          <p:nvPr>
            <p:ph type="body" idx="1"/>
          </p:nvPr>
        </p:nvSpPr>
        <p:spPr/>
        <p:txBody>
          <a:bodyPr/>
          <a:lstStyle/>
          <a:p>
            <a:endParaRPr lang="zh-CN" altLang="en-US" smtClean="0"/>
          </a:p>
        </p:txBody>
      </p:sp>
      <p:pic>
        <p:nvPicPr>
          <p:cNvPr id="303108" name="Picture 3"/>
          <p:cNvPicPr>
            <a:picLocks noChangeAspect="1" noChangeArrowheads="1"/>
          </p:cNvPicPr>
          <p:nvPr/>
        </p:nvPicPr>
        <p:blipFill>
          <a:blip r:embed="rId3" cstate="print"/>
          <a:srcRect/>
          <a:stretch>
            <a:fillRect/>
          </a:stretch>
        </p:blipFill>
        <p:spPr bwMode="auto">
          <a:xfrm>
            <a:off x="323850" y="1989138"/>
            <a:ext cx="8280400" cy="477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2"/>
          <p:cNvSpPr>
            <a:spLocks noGrp="1" noRot="1" noChangeArrowheads="1"/>
          </p:cNvSpPr>
          <p:nvPr>
            <p:ph type="title"/>
          </p:nvPr>
        </p:nvSpPr>
        <p:spPr>
          <a:xfrm>
            <a:off x="1238250" y="341313"/>
            <a:ext cx="7942263" cy="1143000"/>
          </a:xfrm>
        </p:spPr>
        <p:txBody>
          <a:bodyPr/>
          <a:lstStyle/>
          <a:p>
            <a:pPr eaLnBrk="1" hangingPunct="1"/>
            <a:r>
              <a:rPr lang="en-US" altLang="zh-CN" sz="3600" smtClean="0">
                <a:solidFill>
                  <a:srgbClr val="333399"/>
                </a:solidFill>
              </a:rPr>
              <a:t>Example 2 of histogram equalization</a:t>
            </a:r>
            <a:endParaRPr lang="en-US" altLang="zh-CN" sz="3600" smtClean="0"/>
          </a:p>
        </p:txBody>
      </p:sp>
      <p:sp>
        <p:nvSpPr>
          <p:cNvPr id="60420" name="Slide Number Placeholder 7"/>
          <p:cNvSpPr>
            <a:spLocks noGrp="1"/>
          </p:cNvSpPr>
          <p:nvPr>
            <p:ph type="sldNum" sz="quarter" idx="12"/>
          </p:nvPr>
        </p:nvSpPr>
        <p:spPr/>
        <p:txBody>
          <a:bodyPr/>
          <a:lstStyle/>
          <a:p>
            <a:pPr>
              <a:defRPr/>
            </a:pPr>
            <a:fld id="{75ED50CA-9283-4E21-9952-427E780FBE0A}" type="slidenum">
              <a:rPr lang="en-US" altLang="zh-CN"/>
              <a:pPr>
                <a:defRPr/>
              </a:pPr>
              <a:t>57</a:t>
            </a:fld>
            <a:endParaRPr lang="en-US" altLang="zh-CN"/>
          </a:p>
        </p:txBody>
      </p:sp>
      <p:sp>
        <p:nvSpPr>
          <p:cNvPr id="305155" name="Text Box 11"/>
          <p:cNvSpPr txBox="1">
            <a:spLocks noChangeArrowheads="1"/>
          </p:cNvSpPr>
          <p:nvPr/>
        </p:nvSpPr>
        <p:spPr bwMode="auto">
          <a:xfrm>
            <a:off x="547688" y="1892300"/>
            <a:ext cx="7986712" cy="708025"/>
          </a:xfrm>
          <a:prstGeom prst="rect">
            <a:avLst/>
          </a:prstGeom>
          <a:noFill/>
          <a:ln w="9525">
            <a:noFill/>
            <a:miter lim="800000"/>
            <a:headEnd/>
            <a:tailEnd/>
          </a:ln>
        </p:spPr>
        <p:txBody>
          <a:bodyPr>
            <a:spAutoFit/>
          </a:bodyPr>
          <a:lstStyle/>
          <a:p>
            <a:r>
              <a:rPr lang="en-US" altLang="zh-CN" sz="2000"/>
              <a:t>Suppose that a 3-bit image (L=8) of size 64 × 64 pixels (MN = 4096) has the intensity distribution shown in following table. </a:t>
            </a:r>
          </a:p>
        </p:txBody>
      </p:sp>
      <p:pic>
        <p:nvPicPr>
          <p:cNvPr id="305156" name="Picture 12"/>
          <p:cNvPicPr>
            <a:picLocks noChangeAspect="1" noChangeArrowheads="1"/>
          </p:cNvPicPr>
          <p:nvPr/>
        </p:nvPicPr>
        <p:blipFill>
          <a:blip r:embed="rId2" cstate="print"/>
          <a:srcRect/>
          <a:stretch>
            <a:fillRect/>
          </a:stretch>
        </p:blipFill>
        <p:spPr bwMode="auto">
          <a:xfrm>
            <a:off x="2293938" y="2636838"/>
            <a:ext cx="4121150" cy="2938462"/>
          </a:xfrm>
          <a:prstGeom prst="rect">
            <a:avLst/>
          </a:prstGeom>
          <a:noFill/>
          <a:ln w="9525">
            <a:noFill/>
            <a:miter lim="800000"/>
            <a:headEnd/>
            <a:tailEnd/>
          </a:ln>
        </p:spPr>
      </p:pic>
      <p:sp>
        <p:nvSpPr>
          <p:cNvPr id="305157" name="TextBox 7"/>
          <p:cNvSpPr txBox="1">
            <a:spLocks noChangeArrowheads="1"/>
          </p:cNvSpPr>
          <p:nvPr/>
        </p:nvSpPr>
        <p:spPr bwMode="auto">
          <a:xfrm>
            <a:off x="566738" y="5675313"/>
            <a:ext cx="7981950" cy="922337"/>
          </a:xfrm>
          <a:prstGeom prst="rect">
            <a:avLst/>
          </a:prstGeom>
          <a:noFill/>
          <a:ln w="9525">
            <a:noFill/>
            <a:miter lim="800000"/>
            <a:headEnd/>
            <a:tailEnd/>
          </a:ln>
        </p:spPr>
        <p:txBody>
          <a:bodyPr>
            <a:spAutoFit/>
          </a:bodyPr>
          <a:lstStyle/>
          <a:p>
            <a:r>
              <a:rPr lang="en-US" altLang="zh-CN"/>
              <a:t>Get the histogram equalization transformation function and give the p</a:t>
            </a:r>
            <a:r>
              <a:rPr lang="en-US" altLang="zh-CN" baseline="-25000"/>
              <a:t>s</a:t>
            </a:r>
            <a:r>
              <a:rPr lang="en-US" altLang="zh-CN"/>
              <a:t>(s</a:t>
            </a:r>
            <a:r>
              <a:rPr lang="en-US" altLang="zh-CN" baseline="-25000"/>
              <a:t>k</a:t>
            </a:r>
            <a:r>
              <a:rPr lang="en-US" altLang="zh-CN"/>
              <a:t>) for each s</a:t>
            </a:r>
            <a:r>
              <a:rPr lang="en-US" altLang="zh-CN" baseline="-25000"/>
              <a:t>k</a:t>
            </a:r>
            <a:r>
              <a:rPr lang="en-US" altLang="zh-CN"/>
              <a:t>.</a:t>
            </a:r>
          </a:p>
          <a:p>
            <a:endParaRPr lang="en-US"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5" name="Slide Number Placeholder 7"/>
          <p:cNvSpPr>
            <a:spLocks noGrp="1"/>
          </p:cNvSpPr>
          <p:nvPr>
            <p:ph type="sldNum" sz="quarter" idx="12"/>
          </p:nvPr>
        </p:nvSpPr>
        <p:spPr/>
        <p:txBody>
          <a:bodyPr/>
          <a:lstStyle/>
          <a:p>
            <a:pPr>
              <a:defRPr/>
            </a:pPr>
            <a:fld id="{4A7D9465-6345-41B7-8917-8F8E53C2C45B}" type="slidenum">
              <a:rPr lang="en-US" altLang="zh-CN"/>
              <a:pPr>
                <a:defRPr/>
              </a:pPr>
              <a:t>58</a:t>
            </a:fld>
            <a:endParaRPr lang="en-US" altLang="zh-CN"/>
          </a:p>
        </p:txBody>
      </p:sp>
      <p:pic>
        <p:nvPicPr>
          <p:cNvPr id="346120" name="Picture 5"/>
          <p:cNvPicPr>
            <a:picLocks noChangeAspect="1" noChangeArrowheads="1"/>
          </p:cNvPicPr>
          <p:nvPr/>
        </p:nvPicPr>
        <p:blipFill>
          <a:blip r:embed="rId3" cstate="print"/>
          <a:srcRect/>
          <a:stretch>
            <a:fillRect/>
          </a:stretch>
        </p:blipFill>
        <p:spPr bwMode="auto">
          <a:xfrm>
            <a:off x="5683250" y="719138"/>
            <a:ext cx="2992438" cy="2133600"/>
          </a:xfrm>
          <a:prstGeom prst="rect">
            <a:avLst/>
          </a:prstGeom>
          <a:noFill/>
          <a:ln w="9525">
            <a:noFill/>
            <a:miter lim="800000"/>
            <a:headEnd/>
            <a:tailEnd/>
          </a:ln>
        </p:spPr>
      </p:pic>
      <p:sp>
        <p:nvSpPr>
          <p:cNvPr id="346121" name="Rectangle 6"/>
          <p:cNvSpPr>
            <a:spLocks noRot="1" noChangeArrowheads="1"/>
          </p:cNvSpPr>
          <p:nvPr/>
        </p:nvSpPr>
        <p:spPr bwMode="auto">
          <a:xfrm>
            <a:off x="301625" y="3008313"/>
            <a:ext cx="8842375" cy="3090862"/>
          </a:xfrm>
          <a:prstGeom prst="rect">
            <a:avLst/>
          </a:prstGeom>
          <a:noFill/>
          <a:ln w="9525">
            <a:noFill/>
            <a:miter lim="800000"/>
            <a:headEnd/>
            <a:tailEnd/>
          </a:ln>
        </p:spPr>
        <p:txBody>
          <a:bodyPr/>
          <a:lstStyle/>
          <a:p>
            <a:pPr marL="342900" indent="-342900">
              <a:spcBef>
                <a:spcPct val="20000"/>
              </a:spcBef>
              <a:buClr>
                <a:schemeClr val="hlink"/>
              </a:buClr>
              <a:buSzPct val="80000"/>
              <a:buFont typeface="Arial" charset="0"/>
              <a:buNone/>
            </a:pPr>
            <a:endParaRPr lang="zh-CN" altLang="zh-CN"/>
          </a:p>
        </p:txBody>
      </p:sp>
      <p:graphicFrame>
        <p:nvGraphicFramePr>
          <p:cNvPr id="283655" name="Object 7"/>
          <p:cNvGraphicFramePr>
            <a:graphicFrameLocks noChangeAspect="1"/>
          </p:cNvGraphicFramePr>
          <p:nvPr/>
        </p:nvGraphicFramePr>
        <p:xfrm>
          <a:off x="766763" y="2935288"/>
          <a:ext cx="4938712" cy="909637"/>
        </p:xfrm>
        <a:graphic>
          <a:graphicData uri="http://schemas.openxmlformats.org/presentationml/2006/ole">
            <mc:AlternateContent xmlns:mc="http://schemas.openxmlformats.org/markup-compatibility/2006">
              <mc:Choice xmlns:v="urn:schemas-microsoft-com:vml" Requires="v">
                <p:oleObj spid="_x0000_s346144" name="Equation" r:id="rId4" imgW="2412720" imgH="444240" progId="Equation.DSMT4">
                  <p:embed/>
                </p:oleObj>
              </mc:Choice>
              <mc:Fallback>
                <p:oleObj name="Equation" r:id="rId4" imgW="2412720" imgH="44424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3" y="2935288"/>
                        <a:ext cx="4938712"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6" name="Object 8"/>
          <p:cNvGraphicFramePr>
            <a:graphicFrameLocks noChangeAspect="1"/>
          </p:cNvGraphicFramePr>
          <p:nvPr/>
        </p:nvGraphicFramePr>
        <p:xfrm>
          <a:off x="5940425" y="3068638"/>
          <a:ext cx="768350" cy="488950"/>
        </p:xfrm>
        <a:graphic>
          <a:graphicData uri="http://schemas.openxmlformats.org/presentationml/2006/ole">
            <mc:AlternateContent xmlns:mc="http://schemas.openxmlformats.org/markup-compatibility/2006">
              <mc:Choice xmlns:v="urn:schemas-microsoft-com:vml" Requires="v">
                <p:oleObj spid="_x0000_s346145" name="Equation" r:id="rId6" imgW="279360" imgH="177480" progId="Equation.DSMT4">
                  <p:embed/>
                </p:oleObj>
              </mc:Choice>
              <mc:Fallback>
                <p:oleObj name="Equation" r:id="rId6" imgW="279360" imgH="17748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0425" y="3068638"/>
                        <a:ext cx="7683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7" name="Object 9"/>
          <p:cNvGraphicFramePr>
            <a:graphicFrameLocks noChangeAspect="1"/>
          </p:cNvGraphicFramePr>
          <p:nvPr/>
        </p:nvGraphicFramePr>
        <p:xfrm>
          <a:off x="760413" y="3751263"/>
          <a:ext cx="6045200" cy="923925"/>
        </p:xfrm>
        <a:graphic>
          <a:graphicData uri="http://schemas.openxmlformats.org/presentationml/2006/ole">
            <mc:AlternateContent xmlns:mc="http://schemas.openxmlformats.org/markup-compatibility/2006">
              <mc:Choice xmlns:v="urn:schemas-microsoft-com:vml" Requires="v">
                <p:oleObj spid="_x0000_s346146" name="Equation" r:id="rId8" imgW="2908080" imgH="444240" progId="Equation.DSMT4">
                  <p:embed/>
                </p:oleObj>
              </mc:Choice>
              <mc:Fallback>
                <p:oleObj name="Equation" r:id="rId8" imgW="2908080" imgH="44424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413" y="3751263"/>
                        <a:ext cx="6045200"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8" name="Object 10"/>
          <p:cNvGraphicFramePr>
            <a:graphicFrameLocks noChangeAspect="1"/>
          </p:cNvGraphicFramePr>
          <p:nvPr/>
        </p:nvGraphicFramePr>
        <p:xfrm>
          <a:off x="6942138" y="3910013"/>
          <a:ext cx="820737" cy="500062"/>
        </p:xfrm>
        <a:graphic>
          <a:graphicData uri="http://schemas.openxmlformats.org/presentationml/2006/ole">
            <mc:AlternateContent xmlns:mc="http://schemas.openxmlformats.org/markup-compatibility/2006">
              <mc:Choice xmlns:v="urn:schemas-microsoft-com:vml" Requires="v">
                <p:oleObj spid="_x0000_s346147" name="Equation" r:id="rId10" imgW="291960" imgH="177480" progId="Equation.DSMT4">
                  <p:embed/>
                </p:oleObj>
              </mc:Choice>
              <mc:Fallback>
                <p:oleObj name="Equation" r:id="rId10" imgW="291960" imgH="177480"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2138" y="3910013"/>
                        <a:ext cx="82073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3659" name="Object 11"/>
          <p:cNvGraphicFramePr>
            <a:graphicFrameLocks noChangeAspect="1"/>
          </p:cNvGraphicFramePr>
          <p:nvPr/>
        </p:nvGraphicFramePr>
        <p:xfrm>
          <a:off x="1905000" y="4602163"/>
          <a:ext cx="5565775" cy="1525587"/>
        </p:xfrm>
        <a:graphic>
          <a:graphicData uri="http://schemas.openxmlformats.org/presentationml/2006/ole">
            <mc:AlternateContent xmlns:mc="http://schemas.openxmlformats.org/markup-compatibility/2006">
              <mc:Choice xmlns:v="urn:schemas-microsoft-com:vml" Requires="v">
                <p:oleObj spid="_x0000_s346148" name="Equation" r:id="rId12" imgW="2501640" imgH="685800" progId="Equation.DSMT4">
                  <p:embed/>
                </p:oleObj>
              </mc:Choice>
              <mc:Fallback>
                <p:oleObj name="Equation" r:id="rId12" imgW="2501640" imgH="685800" progId="Equation.DSMT4">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5000" y="4602163"/>
                        <a:ext cx="5565775" cy="1525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6122" name="标题 12"/>
          <p:cNvSpPr>
            <a:spLocks noGrp="1"/>
          </p:cNvSpPr>
          <p:nvPr>
            <p:ph type="title"/>
          </p:nvPr>
        </p:nvSpPr>
        <p:spPr>
          <a:xfrm>
            <a:off x="1331913" y="228600"/>
            <a:ext cx="7510462" cy="1143000"/>
          </a:xfrm>
        </p:spPr>
        <p:txBody>
          <a:bodyPr/>
          <a:lstStyle/>
          <a:p>
            <a:r>
              <a:rPr lang="en-US" altLang="zh-CN" sz="3600" smtClean="0">
                <a:solidFill>
                  <a:srgbClr val="333399"/>
                </a:solidFill>
              </a:rPr>
              <a:t>Example 2</a:t>
            </a:r>
            <a:endParaRPr lang="zh-CN" altLang="en-US" sz="36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83655"/>
                                        </p:tgtEl>
                                        <p:attrNameLst>
                                          <p:attrName>style.visibility</p:attrName>
                                        </p:attrNameLst>
                                      </p:cBhvr>
                                      <p:to>
                                        <p:strVal val="visible"/>
                                      </p:to>
                                    </p:set>
                                    <p:animEffect transition="in" filter="diamond(in)">
                                      <p:cBhvr>
                                        <p:cTn id="7" dur="2000"/>
                                        <p:tgtEl>
                                          <p:spTgt spid="2836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3656"/>
                                        </p:tgtEl>
                                        <p:attrNameLst>
                                          <p:attrName>style.visibility</p:attrName>
                                        </p:attrNameLst>
                                      </p:cBhvr>
                                      <p:to>
                                        <p:strVal val="visible"/>
                                      </p:to>
                                    </p:set>
                                    <p:animEffect transition="in" filter="blinds(horizontal)">
                                      <p:cBhvr>
                                        <p:cTn id="12" dur="500"/>
                                        <p:tgtEl>
                                          <p:spTgt spid="28365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83657"/>
                                        </p:tgtEl>
                                        <p:attrNameLst>
                                          <p:attrName>style.visibility</p:attrName>
                                        </p:attrNameLst>
                                      </p:cBhvr>
                                      <p:to>
                                        <p:strVal val="visible"/>
                                      </p:to>
                                    </p:set>
                                    <p:animEffect transition="in" filter="circle(in)">
                                      <p:cBhvr>
                                        <p:cTn id="17" dur="2000"/>
                                        <p:tgtEl>
                                          <p:spTgt spid="2836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3658"/>
                                        </p:tgtEl>
                                        <p:attrNameLst>
                                          <p:attrName>style.visibility</p:attrName>
                                        </p:attrNameLst>
                                      </p:cBhvr>
                                      <p:to>
                                        <p:strVal val="visible"/>
                                      </p:to>
                                    </p:set>
                                    <p:animEffect transition="in" filter="blinds(horizontal)">
                                      <p:cBhvr>
                                        <p:cTn id="22" dur="500"/>
                                        <p:tgtEl>
                                          <p:spTgt spid="283658"/>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283659"/>
                                        </p:tgtEl>
                                        <p:attrNameLst>
                                          <p:attrName>style.visibility</p:attrName>
                                        </p:attrNameLst>
                                      </p:cBhvr>
                                      <p:to>
                                        <p:strVal val="visible"/>
                                      </p:to>
                                    </p:set>
                                    <p:animEffect transition="in" filter="wedge">
                                      <p:cBhvr>
                                        <p:cTn id="27" dur="2000"/>
                                        <p:tgtEl>
                                          <p:spTgt spid="283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C1D2424D-9BC7-4C16-8198-477DF1265639}" type="slidenum">
              <a:rPr lang="en-US" altLang="zh-CN"/>
              <a:pPr>
                <a:defRPr/>
              </a:pPr>
              <a:t>59</a:t>
            </a:fld>
            <a:endParaRPr lang="en-US" altLang="zh-CN" dirty="0"/>
          </a:p>
        </p:txBody>
      </p:sp>
      <p:sp>
        <p:nvSpPr>
          <p:cNvPr id="347138" name="Rectangle 2"/>
          <p:cNvSpPr>
            <a:spLocks noGrp="1" noChangeArrowheads="1"/>
          </p:cNvSpPr>
          <p:nvPr>
            <p:ph type="title"/>
          </p:nvPr>
        </p:nvSpPr>
        <p:spPr/>
        <p:txBody>
          <a:bodyPr/>
          <a:lstStyle/>
          <a:p>
            <a:r>
              <a:rPr lang="en-US" altLang="zh-CN" sz="3600" smtClean="0">
                <a:solidFill>
                  <a:srgbClr val="333399"/>
                </a:solidFill>
              </a:rPr>
              <a:t>Example 2 of histogram equalization</a:t>
            </a:r>
            <a:endParaRPr lang="en-US" altLang="zh-CN" smtClean="0"/>
          </a:p>
        </p:txBody>
      </p:sp>
      <p:sp>
        <p:nvSpPr>
          <p:cNvPr id="347139" name="Rectangle 3"/>
          <p:cNvSpPr>
            <a:spLocks noGrp="1" noChangeArrowheads="1"/>
          </p:cNvSpPr>
          <p:nvPr>
            <p:ph type="body" idx="1"/>
          </p:nvPr>
        </p:nvSpPr>
        <p:spPr/>
        <p:txBody>
          <a:bodyPr/>
          <a:lstStyle/>
          <a:p>
            <a:endParaRPr lang="zh-CN" altLang="en-US" smtClean="0"/>
          </a:p>
        </p:txBody>
      </p:sp>
      <p:pic>
        <p:nvPicPr>
          <p:cNvPr id="347140" name="Picture 4"/>
          <p:cNvPicPr>
            <a:picLocks noChangeAspect="1" noChangeArrowheads="1"/>
          </p:cNvPicPr>
          <p:nvPr/>
        </p:nvPicPr>
        <p:blipFill>
          <a:blip r:embed="rId3" cstate="print"/>
          <a:srcRect/>
          <a:stretch>
            <a:fillRect/>
          </a:stretch>
        </p:blipFill>
        <p:spPr bwMode="auto">
          <a:xfrm>
            <a:off x="250825" y="2589213"/>
            <a:ext cx="8675688" cy="325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7474E7C0-944D-437E-B390-B5A4549C021A}" type="slidenum">
              <a:rPr lang="zh-CN" altLang="en-US"/>
              <a:pPr>
                <a:defRPr/>
              </a:pPr>
              <a:t>6</a:t>
            </a:fld>
            <a:endParaRPr lang="en-US" altLang="zh-CN" dirty="0"/>
          </a:p>
        </p:txBody>
      </p:sp>
      <p:sp>
        <p:nvSpPr>
          <p:cNvPr id="25602" name="Rectangle 2"/>
          <p:cNvSpPr>
            <a:spLocks noGrp="1" noChangeArrowheads="1"/>
          </p:cNvSpPr>
          <p:nvPr>
            <p:ph type="title"/>
          </p:nvPr>
        </p:nvSpPr>
        <p:spPr/>
        <p:txBody>
          <a:bodyPr/>
          <a:lstStyle/>
          <a:p>
            <a:r>
              <a:rPr lang="en-US" altLang="zh-CN" sz="3200" smtClean="0"/>
              <a:t>Several Examples for Image Enhancement</a:t>
            </a:r>
          </a:p>
        </p:txBody>
      </p:sp>
      <p:sp>
        <p:nvSpPr>
          <p:cNvPr id="25603" name="Rectangle 3"/>
          <p:cNvSpPr>
            <a:spLocks noGrp="1" noChangeArrowheads="1"/>
          </p:cNvSpPr>
          <p:nvPr>
            <p:ph type="body" sz="half" idx="1"/>
          </p:nvPr>
        </p:nvSpPr>
        <p:spPr>
          <a:xfrm>
            <a:off x="590550" y="1844675"/>
            <a:ext cx="8374063" cy="4449763"/>
          </a:xfrm>
        </p:spPr>
        <p:txBody>
          <a:bodyPr/>
          <a:lstStyle/>
          <a:p>
            <a:endParaRPr lang="en-US" altLang="zh-CN" smtClean="0"/>
          </a:p>
        </p:txBody>
      </p:sp>
      <p:pic>
        <p:nvPicPr>
          <p:cNvPr id="25604" name="Picture 2"/>
          <p:cNvPicPr>
            <a:picLocks noChangeAspect="1" noChangeArrowheads="1"/>
          </p:cNvPicPr>
          <p:nvPr/>
        </p:nvPicPr>
        <p:blipFill>
          <a:blip r:embed="rId3" cstate="print"/>
          <a:srcRect/>
          <a:stretch>
            <a:fillRect/>
          </a:stretch>
        </p:blipFill>
        <p:spPr bwMode="auto">
          <a:xfrm>
            <a:off x="539750" y="1838325"/>
            <a:ext cx="8143875" cy="5019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7640ED93-8151-4969-AC58-B98028897382}" type="slidenum">
              <a:rPr lang="en-US" altLang="zh-CN"/>
              <a:pPr>
                <a:defRPr/>
              </a:pPr>
              <a:t>60</a:t>
            </a:fld>
            <a:endParaRPr lang="en-US" altLang="zh-CN" dirty="0"/>
          </a:p>
        </p:txBody>
      </p:sp>
      <p:sp>
        <p:nvSpPr>
          <p:cNvPr id="349186" name="Rectangle 2"/>
          <p:cNvSpPr>
            <a:spLocks noGrp="1" noChangeArrowheads="1"/>
          </p:cNvSpPr>
          <p:nvPr>
            <p:ph type="title"/>
          </p:nvPr>
        </p:nvSpPr>
        <p:spPr/>
        <p:txBody>
          <a:bodyPr/>
          <a:lstStyle/>
          <a:p>
            <a:r>
              <a:rPr lang="en-US" altLang="zh-CN" smtClean="0"/>
              <a:t>Note</a:t>
            </a:r>
          </a:p>
        </p:txBody>
      </p:sp>
      <p:sp>
        <p:nvSpPr>
          <p:cNvPr id="349187" name="Rectangle 3"/>
          <p:cNvSpPr>
            <a:spLocks noGrp="1" noChangeArrowheads="1"/>
          </p:cNvSpPr>
          <p:nvPr>
            <p:ph type="body" idx="1"/>
          </p:nvPr>
        </p:nvSpPr>
        <p:spPr>
          <a:xfrm>
            <a:off x="468313" y="2017713"/>
            <a:ext cx="8486775" cy="4114800"/>
          </a:xfrm>
        </p:spPr>
        <p:txBody>
          <a:bodyPr/>
          <a:lstStyle/>
          <a:p>
            <a:r>
              <a:rPr lang="en-US" altLang="zh-CN" sz="2800" dirty="0" smtClean="0"/>
              <a:t>It is clearly seen that</a:t>
            </a:r>
          </a:p>
          <a:p>
            <a:pPr lvl="1"/>
            <a:r>
              <a:rPr lang="en-US" altLang="zh-CN" sz="2400" dirty="0" smtClean="0"/>
              <a:t>Histogram equalization distributes the gray level to reach the maximum gray level (white) because the cumulative distribution function equals 1 when 0 ≤ r ≤ L-1</a:t>
            </a:r>
          </a:p>
          <a:p>
            <a:pPr lvl="1"/>
            <a:r>
              <a:rPr lang="en-US" altLang="zh-CN" sz="2400" dirty="0" smtClean="0"/>
              <a:t>If the cumulative numbers of gray levels are slightly different, they will be mapped to little different or same gray levels as we may have to approximate the processed gray level of the output image to integer number</a:t>
            </a:r>
          </a:p>
          <a:p>
            <a:pPr lvl="1"/>
            <a:r>
              <a:rPr lang="en-US" altLang="zh-CN" sz="2400" dirty="0" smtClean="0"/>
              <a:t>Thus the discrete transformation function can’t guarantee the one to one mapping relationship</a:t>
            </a:r>
            <a:endParaRPr lang="zh-CN" altLang="en-US" sz="2400"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p:txBody>
          <a:bodyPr/>
          <a:lstStyle/>
          <a:p>
            <a:pPr>
              <a:defRPr/>
            </a:pPr>
            <a:fld id="{1358CC75-8064-4ED7-915A-BE0C0D8D8F52}" type="slidenum">
              <a:rPr lang="en-US" altLang="zh-CN"/>
              <a:pPr>
                <a:defRPr/>
              </a:pPr>
              <a:t>61</a:t>
            </a:fld>
            <a:endParaRPr lang="en-US" altLang="zh-CN" dirty="0"/>
          </a:p>
        </p:txBody>
      </p:sp>
      <p:sp>
        <p:nvSpPr>
          <p:cNvPr id="351234" name="Rectangle 2"/>
          <p:cNvSpPr>
            <a:spLocks noGrp="1" noChangeArrowheads="1"/>
          </p:cNvSpPr>
          <p:nvPr>
            <p:ph type="title"/>
          </p:nvPr>
        </p:nvSpPr>
        <p:spPr/>
        <p:txBody>
          <a:bodyPr/>
          <a:lstStyle/>
          <a:p>
            <a:r>
              <a:rPr lang="en-US" altLang="zh-CN" smtClean="0"/>
              <a:t> </a:t>
            </a:r>
            <a:endParaRPr lang="zh-CN" altLang="en-US" smtClean="0"/>
          </a:p>
        </p:txBody>
      </p:sp>
      <p:sp>
        <p:nvSpPr>
          <p:cNvPr id="351235" name="Rectangle 3"/>
          <p:cNvSpPr>
            <a:spLocks noGrp="1" noChangeArrowheads="1"/>
          </p:cNvSpPr>
          <p:nvPr>
            <p:ph type="body" idx="1"/>
          </p:nvPr>
        </p:nvSpPr>
        <p:spPr/>
        <p:txBody>
          <a:bodyPr/>
          <a:lstStyle/>
          <a:p>
            <a:endParaRPr lang="zh-CN" altLang="en-US" smtClean="0"/>
          </a:p>
        </p:txBody>
      </p:sp>
      <p:pic>
        <p:nvPicPr>
          <p:cNvPr id="351236" name="Picture 4"/>
          <p:cNvPicPr>
            <a:picLocks noChangeAspect="1" noChangeArrowheads="1"/>
          </p:cNvPicPr>
          <p:nvPr/>
        </p:nvPicPr>
        <p:blipFill>
          <a:blip r:embed="rId3" cstate="print"/>
          <a:srcRect/>
          <a:stretch>
            <a:fillRect/>
          </a:stretch>
        </p:blipFill>
        <p:spPr bwMode="auto">
          <a:xfrm>
            <a:off x="2555875" y="333375"/>
            <a:ext cx="5486400" cy="5943600"/>
          </a:xfrm>
          <a:prstGeom prst="rect">
            <a:avLst/>
          </a:prstGeom>
          <a:noFill/>
          <a:ln w="9525">
            <a:noFill/>
            <a:miter lim="800000"/>
            <a:headEnd/>
            <a:tailEnd/>
          </a:ln>
        </p:spPr>
      </p:pic>
      <p:pic>
        <p:nvPicPr>
          <p:cNvPr id="351237" name="Picture 5"/>
          <p:cNvPicPr>
            <a:picLocks noChangeAspect="1" noChangeArrowheads="1"/>
          </p:cNvPicPr>
          <p:nvPr/>
        </p:nvPicPr>
        <p:blipFill>
          <a:blip r:embed="rId4" cstate="print"/>
          <a:srcRect/>
          <a:stretch>
            <a:fillRect/>
          </a:stretch>
        </p:blipFill>
        <p:spPr bwMode="auto">
          <a:xfrm>
            <a:off x="179388" y="304800"/>
            <a:ext cx="4495800" cy="594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798287C5-A26E-4C49-8362-B639CAF2DEEE}" type="slidenum">
              <a:rPr lang="en-US" altLang="zh-CN"/>
              <a:pPr>
                <a:defRPr/>
              </a:pPr>
              <a:t>62</a:t>
            </a:fld>
            <a:endParaRPr lang="en-US" altLang="zh-CN" dirty="0"/>
          </a:p>
        </p:txBody>
      </p:sp>
      <p:sp>
        <p:nvSpPr>
          <p:cNvPr id="353282" name="Rectangle 2"/>
          <p:cNvSpPr>
            <a:spLocks noGrp="1" noChangeArrowheads="1"/>
          </p:cNvSpPr>
          <p:nvPr>
            <p:ph type="title"/>
          </p:nvPr>
        </p:nvSpPr>
        <p:spPr/>
        <p:txBody>
          <a:bodyPr/>
          <a:lstStyle/>
          <a:p>
            <a:r>
              <a:rPr lang="en-US" altLang="zh-CN" smtClean="0"/>
              <a:t>Transformation Functions</a:t>
            </a:r>
          </a:p>
        </p:txBody>
      </p:sp>
      <p:sp>
        <p:nvSpPr>
          <p:cNvPr id="353283" name="Rectangle 3"/>
          <p:cNvSpPr>
            <a:spLocks noGrp="1" noChangeArrowheads="1"/>
          </p:cNvSpPr>
          <p:nvPr>
            <p:ph type="body" idx="1"/>
          </p:nvPr>
        </p:nvSpPr>
        <p:spPr/>
        <p:txBody>
          <a:bodyPr/>
          <a:lstStyle/>
          <a:p>
            <a:endParaRPr lang="zh-CN" altLang="en-US" smtClean="0"/>
          </a:p>
        </p:txBody>
      </p:sp>
      <p:pic>
        <p:nvPicPr>
          <p:cNvPr id="353284" name="Picture 4"/>
          <p:cNvPicPr>
            <a:picLocks noChangeAspect="1" noChangeArrowheads="1"/>
          </p:cNvPicPr>
          <p:nvPr/>
        </p:nvPicPr>
        <p:blipFill>
          <a:blip r:embed="rId3" cstate="print"/>
          <a:srcRect/>
          <a:stretch>
            <a:fillRect/>
          </a:stretch>
        </p:blipFill>
        <p:spPr bwMode="auto">
          <a:xfrm>
            <a:off x="755650" y="1527175"/>
            <a:ext cx="7920038" cy="4557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05E3939D-BBF8-43FC-ABEE-3B16A580B75E}" type="slidenum">
              <a:rPr lang="en-US" altLang="zh-CN"/>
              <a:pPr>
                <a:defRPr/>
              </a:pPr>
              <a:t>63</a:t>
            </a:fld>
            <a:endParaRPr lang="en-US" altLang="zh-CN" dirty="0"/>
          </a:p>
        </p:txBody>
      </p:sp>
      <p:sp>
        <p:nvSpPr>
          <p:cNvPr id="382978" name="Rectangle 2"/>
          <p:cNvSpPr>
            <a:spLocks noGrp="1" noChangeArrowheads="1"/>
          </p:cNvSpPr>
          <p:nvPr>
            <p:ph type="title"/>
          </p:nvPr>
        </p:nvSpPr>
        <p:spPr/>
        <p:txBody>
          <a:bodyPr/>
          <a:lstStyle/>
          <a:p>
            <a:r>
              <a:rPr lang="en-US" altLang="zh-CN" sz="3200" smtClean="0"/>
              <a:t>Histogram Matching (or Specification)</a:t>
            </a:r>
            <a:br>
              <a:rPr lang="en-US" altLang="zh-CN" sz="3200" smtClean="0"/>
            </a:br>
            <a:r>
              <a:rPr lang="zh-CN" altLang="en-US" sz="3200" smtClean="0"/>
              <a:t>直方图规定化</a:t>
            </a:r>
          </a:p>
        </p:txBody>
      </p:sp>
      <p:sp>
        <p:nvSpPr>
          <p:cNvPr id="382979" name="Rectangle 3"/>
          <p:cNvSpPr>
            <a:spLocks noGrp="1" noChangeArrowheads="1"/>
          </p:cNvSpPr>
          <p:nvPr>
            <p:ph type="body" idx="1"/>
          </p:nvPr>
        </p:nvSpPr>
        <p:spPr>
          <a:xfrm>
            <a:off x="755650" y="2017713"/>
            <a:ext cx="8199438" cy="4114800"/>
          </a:xfrm>
        </p:spPr>
        <p:txBody>
          <a:bodyPr/>
          <a:lstStyle/>
          <a:p>
            <a:pPr algn="just"/>
            <a:r>
              <a:rPr lang="en-US" altLang="zh-CN" smtClean="0"/>
              <a:t>Histogram equalization does not allow interactive image enhancement and generates only one result: an approximation to a uniform histogram.</a:t>
            </a:r>
          </a:p>
          <a:p>
            <a:pPr algn="just"/>
            <a:r>
              <a:rPr lang="en-US" altLang="zh-CN" smtClean="0"/>
              <a:t>In some cases, the enhancement based on a uniform histogram is not the best approach.</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BDB0E2AB-3308-45AC-BF64-B83C58CEA63B}" type="slidenum">
              <a:rPr lang="en-US" altLang="zh-CN"/>
              <a:pPr>
                <a:defRPr/>
              </a:pPr>
              <a:t>64</a:t>
            </a:fld>
            <a:endParaRPr lang="en-US" altLang="zh-CN" dirty="0"/>
          </a:p>
        </p:txBody>
      </p:sp>
      <p:sp>
        <p:nvSpPr>
          <p:cNvPr id="391170" name="Rectangle 2"/>
          <p:cNvSpPr>
            <a:spLocks noGrp="1" noChangeArrowheads="1"/>
          </p:cNvSpPr>
          <p:nvPr>
            <p:ph type="title"/>
          </p:nvPr>
        </p:nvSpPr>
        <p:spPr/>
        <p:txBody>
          <a:bodyPr/>
          <a:lstStyle/>
          <a:p>
            <a:r>
              <a:rPr lang="en-US" altLang="zh-CN" smtClean="0"/>
              <a:t>histogram Matching </a:t>
            </a:r>
            <a:endParaRPr lang="zh-CN" altLang="en-US" smtClean="0"/>
          </a:p>
        </p:txBody>
      </p:sp>
      <p:sp>
        <p:nvSpPr>
          <p:cNvPr id="391171" name="Rectangle 3"/>
          <p:cNvSpPr>
            <a:spLocks noGrp="1" noChangeArrowheads="1"/>
          </p:cNvSpPr>
          <p:nvPr>
            <p:ph type="body" idx="1"/>
          </p:nvPr>
        </p:nvSpPr>
        <p:spPr/>
        <p:txBody>
          <a:bodyPr/>
          <a:lstStyle/>
          <a:p>
            <a:pPr>
              <a:lnSpc>
                <a:spcPct val="90000"/>
              </a:lnSpc>
            </a:pPr>
            <a:r>
              <a:rPr lang="en-US" altLang="zh-CN" smtClean="0"/>
              <a:t>It is useful sometimes to be able to specify the shape of the histogram that we wish the processed image to have.</a:t>
            </a:r>
          </a:p>
          <a:p>
            <a:pPr>
              <a:lnSpc>
                <a:spcPct val="90000"/>
              </a:lnSpc>
            </a:pPr>
            <a:r>
              <a:rPr lang="en-US" altLang="zh-CN" smtClean="0"/>
              <a:t>The method used to generate a processed image that has a specified histogram is called </a:t>
            </a:r>
            <a:r>
              <a:rPr lang="en-US" altLang="zh-CN" b="1" i="1" smtClean="0"/>
              <a:t>histogram matching </a:t>
            </a:r>
            <a:r>
              <a:rPr lang="en-US" altLang="zh-CN" smtClean="0"/>
              <a:t>or </a:t>
            </a:r>
            <a:r>
              <a:rPr lang="en-US" altLang="zh-CN" b="1" i="1" smtClean="0"/>
              <a:t>histogram specification</a:t>
            </a:r>
            <a:r>
              <a:rPr lang="en-US" altLang="zh-CN" i="1" smtClean="0"/>
              <a:t>.</a:t>
            </a:r>
            <a:endParaRPr lang="zh-CN" altLang="en-US"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E03130FD-1597-48A4-8308-C9D122585A12}" type="slidenum">
              <a:rPr lang="zh-CN" altLang="en-US"/>
              <a:pPr>
                <a:defRPr/>
              </a:pPr>
              <a:t>65</a:t>
            </a:fld>
            <a:endParaRPr lang="en-US" altLang="zh-CN" dirty="0"/>
          </a:p>
        </p:txBody>
      </p:sp>
      <p:sp>
        <p:nvSpPr>
          <p:cNvPr id="200708" name="Rectangle 5"/>
          <p:cNvSpPr>
            <a:spLocks noGrp="1" noChangeArrowheads="1"/>
          </p:cNvSpPr>
          <p:nvPr>
            <p:ph type="title"/>
          </p:nvPr>
        </p:nvSpPr>
        <p:spPr/>
        <p:txBody>
          <a:bodyPr/>
          <a:lstStyle/>
          <a:p>
            <a:r>
              <a:rPr lang="en-US" altLang="zh-CN" smtClean="0"/>
              <a:t>Histogram Matching </a:t>
            </a:r>
            <a:endParaRPr lang="zh-CN" altLang="en-US" smtClean="0"/>
          </a:p>
        </p:txBody>
      </p:sp>
      <p:sp>
        <p:nvSpPr>
          <p:cNvPr id="200709" name="Rectangle 3"/>
          <p:cNvSpPr>
            <a:spLocks noGrp="1" noChangeArrowheads="1"/>
          </p:cNvSpPr>
          <p:nvPr>
            <p:ph type="body" sz="half" idx="1"/>
          </p:nvPr>
        </p:nvSpPr>
        <p:spPr>
          <a:xfrm>
            <a:off x="468313" y="2057400"/>
            <a:ext cx="8229600" cy="4800600"/>
          </a:xfrm>
        </p:spPr>
        <p:txBody>
          <a:bodyPr/>
          <a:lstStyle/>
          <a:p>
            <a:r>
              <a:rPr lang="en-US" altLang="zh-CN" smtClean="0"/>
              <a:t>The procedure for histogram-specification based enhancement is:</a:t>
            </a:r>
            <a:endParaRPr lang="en-US" altLang="zh-CN" sz="3600" smtClean="0"/>
          </a:p>
          <a:p>
            <a:pPr lvl="1"/>
            <a:r>
              <a:rPr lang="en-US" altLang="zh-CN" smtClean="0"/>
              <a:t>(1)Equalize the levels of the original image using:</a:t>
            </a:r>
          </a:p>
          <a:p>
            <a:pPr lvl="1"/>
            <a:endParaRPr lang="zh-CN" altLang="en-US" smtClean="0"/>
          </a:p>
          <a:p>
            <a:pPr lvl="1"/>
            <a:endParaRPr lang="zh-CN" altLang="en-US" smtClean="0"/>
          </a:p>
          <a:p>
            <a:pPr lvl="1">
              <a:buFontTx/>
              <a:buNone/>
            </a:pPr>
            <a:r>
              <a:rPr lang="en-US" altLang="zh-CN" smtClean="0"/>
              <a:t> Where</a:t>
            </a:r>
          </a:p>
          <a:p>
            <a:pPr lvl="1" algn="just">
              <a:buFontTx/>
              <a:buNone/>
            </a:pPr>
            <a:r>
              <a:rPr lang="en-US" altLang="zh-CN" smtClean="0"/>
              <a:t>    n: total number of pixels, </a:t>
            </a:r>
          </a:p>
          <a:p>
            <a:pPr lvl="1" algn="just">
              <a:buFontTx/>
              <a:buNone/>
            </a:pPr>
            <a:r>
              <a:rPr lang="en-US" altLang="zh-CN" smtClean="0"/>
              <a:t>    n</a:t>
            </a:r>
            <a:r>
              <a:rPr lang="en-US" altLang="zh-CN" baseline="-25000" smtClean="0"/>
              <a:t>j</a:t>
            </a:r>
            <a:r>
              <a:rPr lang="en-US" altLang="zh-CN" smtClean="0"/>
              <a:t>: number of pixels with gray level r</a:t>
            </a:r>
            <a:r>
              <a:rPr lang="en-US" altLang="zh-CN" baseline="-25000" smtClean="0"/>
              <a:t>j</a:t>
            </a:r>
            <a:r>
              <a:rPr lang="en-US" altLang="zh-CN" smtClean="0"/>
              <a:t>, </a:t>
            </a:r>
          </a:p>
          <a:p>
            <a:pPr lvl="1" algn="just">
              <a:buFontTx/>
              <a:buNone/>
            </a:pPr>
            <a:r>
              <a:rPr lang="en-US" altLang="zh-CN" smtClean="0"/>
              <a:t>    L: number of discrete gray levels.</a:t>
            </a:r>
            <a:endParaRPr lang="zh-CN" altLang="en-US" smtClean="0"/>
          </a:p>
        </p:txBody>
      </p:sp>
      <p:graphicFrame>
        <p:nvGraphicFramePr>
          <p:cNvPr id="434180" name="Object 2"/>
          <p:cNvGraphicFramePr>
            <a:graphicFrameLocks noGrp="1" noChangeAspect="1"/>
          </p:cNvGraphicFramePr>
          <p:nvPr>
            <p:ph sz="half" idx="2"/>
          </p:nvPr>
        </p:nvGraphicFramePr>
        <p:xfrm>
          <a:off x="2339975" y="3573463"/>
          <a:ext cx="2952750" cy="1292225"/>
        </p:xfrm>
        <a:graphic>
          <a:graphicData uri="http://schemas.openxmlformats.org/presentationml/2006/ole">
            <mc:AlternateContent xmlns:mc="http://schemas.openxmlformats.org/markup-compatibility/2006">
              <mc:Choice xmlns:v="urn:schemas-microsoft-com:vml" Requires="v">
                <p:oleObj spid="_x0000_s200712" name="Equation" r:id="rId4" imgW="1218960" imgH="533160" progId="Equation.DSMT4">
                  <p:embed/>
                </p:oleObj>
              </mc:Choice>
              <mc:Fallback>
                <p:oleObj name="Equation" r:id="rId4" imgW="1218960" imgH="53316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3573463"/>
                        <a:ext cx="2952750" cy="129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E85EA18E-D89A-4EE8-B786-D8D598DDDFA6}" type="slidenum">
              <a:rPr lang="zh-CN" altLang="en-US"/>
              <a:pPr>
                <a:defRPr/>
              </a:pPr>
              <a:t>66</a:t>
            </a:fld>
            <a:endParaRPr lang="en-US" altLang="zh-CN" dirty="0"/>
          </a:p>
        </p:txBody>
      </p:sp>
      <p:sp>
        <p:nvSpPr>
          <p:cNvPr id="201732" name="Rectangle 5"/>
          <p:cNvSpPr>
            <a:spLocks noGrp="1" noChangeArrowheads="1"/>
          </p:cNvSpPr>
          <p:nvPr>
            <p:ph type="title"/>
          </p:nvPr>
        </p:nvSpPr>
        <p:spPr/>
        <p:txBody>
          <a:bodyPr/>
          <a:lstStyle/>
          <a:p>
            <a:r>
              <a:rPr lang="en-US" altLang="zh-CN" smtClean="0"/>
              <a:t>Histogram Matching </a:t>
            </a:r>
            <a:endParaRPr lang="zh-CN" altLang="en-US" smtClean="0"/>
          </a:p>
        </p:txBody>
      </p:sp>
      <p:sp>
        <p:nvSpPr>
          <p:cNvPr id="201733" name="Rectangle 3"/>
          <p:cNvSpPr>
            <a:spLocks noGrp="1" noChangeArrowheads="1"/>
          </p:cNvSpPr>
          <p:nvPr>
            <p:ph type="body" sz="half" idx="1"/>
          </p:nvPr>
        </p:nvSpPr>
        <p:spPr>
          <a:xfrm>
            <a:off x="590550" y="2060575"/>
            <a:ext cx="8374063" cy="4233863"/>
          </a:xfrm>
        </p:spPr>
        <p:txBody>
          <a:bodyPr/>
          <a:lstStyle/>
          <a:p>
            <a:pPr lvl="1"/>
            <a:r>
              <a:rPr lang="en-US" altLang="zh-CN" smtClean="0"/>
              <a:t>(2)Specify the desired density function and obtain the transformation function G(z):</a:t>
            </a:r>
          </a:p>
          <a:p>
            <a:pPr lvl="1"/>
            <a:endParaRPr lang="en-US" altLang="zh-CN" smtClean="0"/>
          </a:p>
          <a:p>
            <a:pPr lvl="1"/>
            <a:endParaRPr lang="en-US" altLang="zh-CN" sz="2200" smtClean="0"/>
          </a:p>
          <a:p>
            <a:pPr lvl="1"/>
            <a:endParaRPr lang="en-US" altLang="zh-CN" sz="2200" smtClean="0"/>
          </a:p>
          <a:p>
            <a:pPr lvl="1"/>
            <a:endParaRPr lang="en-US" altLang="zh-CN" sz="2200" smtClean="0"/>
          </a:p>
          <a:p>
            <a:pPr lvl="1"/>
            <a:r>
              <a:rPr lang="en-US" altLang="zh-CN" smtClean="0"/>
              <a:t>(3)Apply the inverse transformation function      </a:t>
            </a:r>
          </a:p>
          <a:p>
            <a:pPr lvl="1">
              <a:buFont typeface="Wingdings" pitchFamily="2" charset="2"/>
              <a:buNone/>
            </a:pPr>
            <a:r>
              <a:rPr lang="en-US" altLang="zh-CN" smtClean="0"/>
              <a:t>    </a:t>
            </a:r>
            <a:r>
              <a:rPr lang="en-US" altLang="zh-CN" i="1" smtClean="0"/>
              <a:t>z=G</a:t>
            </a:r>
            <a:r>
              <a:rPr lang="en-US" altLang="zh-CN" i="1" baseline="30000" smtClean="0"/>
              <a:t>-1</a:t>
            </a:r>
            <a:r>
              <a:rPr lang="en-US" altLang="zh-CN" i="1" smtClean="0"/>
              <a:t>(s)</a:t>
            </a:r>
            <a:r>
              <a:rPr lang="en-US" altLang="zh-CN" smtClean="0"/>
              <a:t> to the levels obtained in step 1.</a:t>
            </a:r>
          </a:p>
          <a:p>
            <a:pPr lvl="1"/>
            <a:endParaRPr lang="en-US" altLang="zh-CN" smtClean="0"/>
          </a:p>
          <a:p>
            <a:endParaRPr lang="zh-CN" altLang="en-US" sz="2400" smtClean="0"/>
          </a:p>
        </p:txBody>
      </p:sp>
      <p:graphicFrame>
        <p:nvGraphicFramePr>
          <p:cNvPr id="436228" name="Object 2"/>
          <p:cNvGraphicFramePr>
            <a:graphicFrameLocks noGrp="1" noChangeAspect="1"/>
          </p:cNvGraphicFramePr>
          <p:nvPr>
            <p:ph sz="half" idx="2"/>
          </p:nvPr>
        </p:nvGraphicFramePr>
        <p:xfrm>
          <a:off x="2555875" y="2997200"/>
          <a:ext cx="4679950" cy="1169988"/>
        </p:xfrm>
        <a:graphic>
          <a:graphicData uri="http://schemas.openxmlformats.org/presentationml/2006/ole">
            <mc:AlternateContent xmlns:mc="http://schemas.openxmlformats.org/markup-compatibility/2006">
              <mc:Choice xmlns:v="urn:schemas-microsoft-com:vml" Requires="v">
                <p:oleObj spid="_x0000_s201736" name="Equation" r:id="rId4" imgW="1981080" imgH="495000" progId="Equation.DSMT4">
                  <p:embed/>
                </p:oleObj>
              </mc:Choice>
              <mc:Fallback>
                <p:oleObj name="Equation" r:id="rId4" imgW="1981080" imgH="4950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2997200"/>
                        <a:ext cx="4679950" cy="1169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1734" name="Text Box 6"/>
          <p:cNvSpPr txBox="1">
            <a:spLocks noChangeArrowheads="1"/>
          </p:cNvSpPr>
          <p:nvPr/>
        </p:nvSpPr>
        <p:spPr bwMode="auto">
          <a:xfrm>
            <a:off x="1835150" y="4149725"/>
            <a:ext cx="6019800" cy="460375"/>
          </a:xfrm>
          <a:prstGeom prst="rect">
            <a:avLst/>
          </a:prstGeom>
          <a:noFill/>
          <a:ln w="9525">
            <a:noFill/>
            <a:miter lim="800000"/>
            <a:headEnd/>
            <a:tailEnd/>
          </a:ln>
        </p:spPr>
        <p:txBody>
          <a:bodyPr>
            <a:spAutoFit/>
          </a:bodyPr>
          <a:lstStyle/>
          <a:p>
            <a:pPr algn="ctr">
              <a:spcBef>
                <a:spcPct val="50000"/>
              </a:spcBef>
            </a:pPr>
            <a:r>
              <a:rPr lang="en-US" altLang="zh-CN" b="0"/>
              <a:t>p</a:t>
            </a:r>
            <a:r>
              <a:rPr lang="en-US" altLang="zh-CN" sz="1600" b="0"/>
              <a:t>z</a:t>
            </a:r>
            <a:r>
              <a:rPr lang="en-US" altLang="zh-CN" b="0"/>
              <a:t>: specified desirable PDF for output</a:t>
            </a:r>
            <a:endParaRPr lang="en-US" altLang="zh-CN" sz="2800" b="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F62F3D79-5840-4C09-9727-D5B4707F5966}" type="slidenum">
              <a:rPr lang="zh-CN" altLang="en-US"/>
              <a:pPr>
                <a:defRPr/>
              </a:pPr>
              <a:t>67</a:t>
            </a:fld>
            <a:endParaRPr lang="en-US" altLang="zh-CN" dirty="0"/>
          </a:p>
        </p:txBody>
      </p:sp>
      <p:sp>
        <p:nvSpPr>
          <p:cNvPr id="202756" name="Rectangle 5"/>
          <p:cNvSpPr>
            <a:spLocks noGrp="1" noChangeArrowheads="1"/>
          </p:cNvSpPr>
          <p:nvPr>
            <p:ph type="title"/>
          </p:nvPr>
        </p:nvSpPr>
        <p:spPr/>
        <p:txBody>
          <a:bodyPr/>
          <a:lstStyle/>
          <a:p>
            <a:r>
              <a:rPr lang="en-US" altLang="zh-CN" smtClean="0"/>
              <a:t>Histogram Matching </a:t>
            </a:r>
            <a:endParaRPr lang="zh-CN" altLang="en-US" smtClean="0"/>
          </a:p>
        </p:txBody>
      </p:sp>
      <p:sp>
        <p:nvSpPr>
          <p:cNvPr id="202757" name="Rectangle 3"/>
          <p:cNvSpPr>
            <a:spLocks noGrp="1" noChangeArrowheads="1"/>
          </p:cNvSpPr>
          <p:nvPr>
            <p:ph type="body" sz="half" idx="1"/>
          </p:nvPr>
        </p:nvSpPr>
        <p:spPr>
          <a:xfrm>
            <a:off x="590550" y="1989138"/>
            <a:ext cx="8302625" cy="4305300"/>
          </a:xfrm>
        </p:spPr>
        <p:txBody>
          <a:bodyPr/>
          <a:lstStyle/>
          <a:p>
            <a:pPr algn="just"/>
            <a:r>
              <a:rPr lang="en-US" altLang="zh-CN" smtClean="0"/>
              <a:t>The new, processed version of the original image consists of gray levels characterized by the specified density p</a:t>
            </a:r>
            <a:r>
              <a:rPr lang="en-US" altLang="zh-CN" baseline="-25000" smtClean="0"/>
              <a:t>z</a:t>
            </a:r>
            <a:r>
              <a:rPr lang="en-US" altLang="zh-CN" smtClean="0"/>
              <a:t>(z).</a:t>
            </a:r>
          </a:p>
          <a:p>
            <a:pPr algn="just"/>
            <a:endParaRPr lang="en-US" altLang="zh-CN" smtClean="0"/>
          </a:p>
          <a:p>
            <a:pPr algn="just"/>
            <a:r>
              <a:rPr lang="en-US" altLang="zh-CN" smtClean="0"/>
              <a:t>In essence:</a:t>
            </a:r>
          </a:p>
          <a:p>
            <a:endParaRPr lang="zh-CN" altLang="en-US" sz="2400" smtClean="0"/>
          </a:p>
        </p:txBody>
      </p:sp>
      <p:graphicFrame>
        <p:nvGraphicFramePr>
          <p:cNvPr id="438276" name="Object 2"/>
          <p:cNvGraphicFramePr>
            <a:graphicFrameLocks noGrp="1" noChangeAspect="1"/>
          </p:cNvGraphicFramePr>
          <p:nvPr>
            <p:ph sz="half" idx="2"/>
          </p:nvPr>
        </p:nvGraphicFramePr>
        <p:xfrm>
          <a:off x="2916238" y="4076700"/>
          <a:ext cx="4751387" cy="576263"/>
        </p:xfrm>
        <a:graphic>
          <a:graphicData uri="http://schemas.openxmlformats.org/presentationml/2006/ole">
            <mc:AlternateContent xmlns:mc="http://schemas.openxmlformats.org/markup-compatibility/2006">
              <mc:Choice xmlns:v="urn:schemas-microsoft-com:vml" Requires="v">
                <p:oleObj spid="_x0000_s202760" name="Equation" r:id="rId4" imgW="2145960" imgH="266400" progId="Equation.DSMT4">
                  <p:embed/>
                </p:oleObj>
              </mc:Choice>
              <mc:Fallback>
                <p:oleObj name="Equation" r:id="rId4" imgW="2145960" imgH="2664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4076700"/>
                        <a:ext cx="4751387"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CF079F88-45C1-448E-B52B-99EBADD82C53}" type="slidenum">
              <a:rPr lang="en-US" altLang="zh-CN"/>
              <a:pPr>
                <a:defRPr/>
              </a:pPr>
              <a:t>68</a:t>
            </a:fld>
            <a:endParaRPr lang="en-US" altLang="zh-CN" dirty="0"/>
          </a:p>
        </p:txBody>
      </p:sp>
      <p:sp>
        <p:nvSpPr>
          <p:cNvPr id="365570" name="Rectangle 2"/>
          <p:cNvSpPr>
            <a:spLocks noGrp="1" noChangeArrowheads="1"/>
          </p:cNvSpPr>
          <p:nvPr>
            <p:ph type="title"/>
          </p:nvPr>
        </p:nvSpPr>
        <p:spPr/>
        <p:txBody>
          <a:bodyPr/>
          <a:lstStyle/>
          <a:p>
            <a:r>
              <a:rPr lang="en-US" altLang="zh-CN" smtClean="0"/>
              <a:t>Histogram Matching </a:t>
            </a:r>
            <a:endParaRPr lang="zh-CN" altLang="en-US" smtClean="0"/>
          </a:p>
        </p:txBody>
      </p:sp>
      <p:sp>
        <p:nvSpPr>
          <p:cNvPr id="365571" name="Rectangle 3"/>
          <p:cNvSpPr>
            <a:spLocks noGrp="1" noChangeArrowheads="1"/>
          </p:cNvSpPr>
          <p:nvPr>
            <p:ph type="body" idx="1"/>
          </p:nvPr>
        </p:nvSpPr>
        <p:spPr>
          <a:xfrm>
            <a:off x="755650" y="2017713"/>
            <a:ext cx="8199438" cy="4506912"/>
          </a:xfrm>
        </p:spPr>
        <p:txBody>
          <a:bodyPr/>
          <a:lstStyle/>
          <a:p>
            <a:pPr algn="just">
              <a:buClr>
                <a:srgbClr val="3333CC"/>
              </a:buClr>
            </a:pPr>
            <a:r>
              <a:rPr lang="en-US" altLang="zh-CN" sz="2800" smtClean="0"/>
              <a:t>The principal difficulty in applying the histogram specification method to image enhancement lies in being able to construct a meaningful histogram. So…</a:t>
            </a:r>
          </a:p>
          <a:p>
            <a:pPr lvl="1" algn="just"/>
            <a:r>
              <a:rPr lang="en-US" altLang="zh-CN" sz="2400" smtClean="0"/>
              <a:t>Either a particular probability density function (such as a Gaussian density) is specified and then a histogram is formed by digitizing the given function,</a:t>
            </a:r>
          </a:p>
          <a:p>
            <a:pPr lvl="1" algn="just"/>
            <a:r>
              <a:rPr lang="en-US" altLang="zh-CN" sz="2400" smtClean="0"/>
              <a:t>Or a histogram shape is specified on a graphic device and then is fed into the processor executing the histogram specification algorithm.</a:t>
            </a:r>
            <a:endParaRPr lang="zh-CN" altLang="en-US" sz="240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DB6FEFC2-333C-4A91-A0BD-8A6227927C28}" type="slidenum">
              <a:rPr lang="en-US" altLang="zh-CN"/>
              <a:pPr>
                <a:defRPr/>
              </a:pPr>
              <a:t>69</a:t>
            </a:fld>
            <a:endParaRPr lang="en-US" altLang="zh-CN" dirty="0"/>
          </a:p>
        </p:txBody>
      </p:sp>
      <p:sp>
        <p:nvSpPr>
          <p:cNvPr id="367618" name="Rectangle 2"/>
          <p:cNvSpPr>
            <a:spLocks noGrp="1" noChangeArrowheads="1"/>
          </p:cNvSpPr>
          <p:nvPr>
            <p:ph type="title"/>
          </p:nvPr>
        </p:nvSpPr>
        <p:spPr/>
        <p:txBody>
          <a:bodyPr/>
          <a:lstStyle/>
          <a:p>
            <a:r>
              <a:rPr lang="en-US" altLang="zh-CN" smtClean="0"/>
              <a:t>Example</a:t>
            </a:r>
          </a:p>
        </p:txBody>
      </p:sp>
      <p:sp>
        <p:nvSpPr>
          <p:cNvPr id="367619" name="Rectangle 3"/>
          <p:cNvSpPr>
            <a:spLocks noGrp="1" noChangeArrowheads="1"/>
          </p:cNvSpPr>
          <p:nvPr>
            <p:ph type="body" idx="1"/>
          </p:nvPr>
        </p:nvSpPr>
        <p:spPr/>
        <p:txBody>
          <a:bodyPr/>
          <a:lstStyle/>
          <a:p>
            <a:endParaRPr lang="zh-CN" altLang="en-US" smtClean="0"/>
          </a:p>
        </p:txBody>
      </p:sp>
      <p:pic>
        <p:nvPicPr>
          <p:cNvPr id="442372" name="Picture 4"/>
          <p:cNvPicPr>
            <a:picLocks noChangeAspect="1" noChangeArrowheads="1"/>
          </p:cNvPicPr>
          <p:nvPr/>
        </p:nvPicPr>
        <p:blipFill>
          <a:blip r:embed="rId3" cstate="print"/>
          <a:srcRect/>
          <a:stretch>
            <a:fillRect/>
          </a:stretch>
        </p:blipFill>
        <p:spPr bwMode="auto">
          <a:xfrm>
            <a:off x="971550" y="1403350"/>
            <a:ext cx="7488238" cy="4829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42372"/>
                                        </p:tgtEl>
                                        <p:attrNameLst>
                                          <p:attrName>style.visibility</p:attrName>
                                        </p:attrNameLst>
                                      </p:cBhvr>
                                      <p:to>
                                        <p:strVal val="visible"/>
                                      </p:to>
                                    </p:set>
                                    <p:animEffect transition="in" filter="checkerboard(across)">
                                      <p:cBhvr>
                                        <p:cTn id="7" dur="2000"/>
                                        <p:tgtEl>
                                          <p:spTgt spid="442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FB292799-41C7-449B-ADB9-FEF0C0FBCC0E}" type="slidenum">
              <a:rPr lang="zh-CN" altLang="en-US"/>
              <a:pPr>
                <a:defRPr/>
              </a:pPr>
              <a:t>7</a:t>
            </a:fld>
            <a:endParaRPr lang="en-US" altLang="zh-CN" dirty="0"/>
          </a:p>
        </p:txBody>
      </p:sp>
      <p:sp>
        <p:nvSpPr>
          <p:cNvPr id="27650" name="Rectangle 2"/>
          <p:cNvSpPr>
            <a:spLocks noGrp="1" noChangeArrowheads="1"/>
          </p:cNvSpPr>
          <p:nvPr>
            <p:ph type="title"/>
          </p:nvPr>
        </p:nvSpPr>
        <p:spPr/>
        <p:txBody>
          <a:bodyPr/>
          <a:lstStyle/>
          <a:p>
            <a:r>
              <a:rPr lang="en-US" altLang="zh-CN" sz="3200" smtClean="0">
                <a:solidFill>
                  <a:srgbClr val="333399"/>
                </a:solidFill>
              </a:rPr>
              <a:t>Several Examples for Image Enhancement</a:t>
            </a:r>
            <a:endParaRPr lang="en-US" altLang="zh-CN" smtClean="0"/>
          </a:p>
        </p:txBody>
      </p:sp>
      <p:sp>
        <p:nvSpPr>
          <p:cNvPr id="27651" name="Rectangle 3"/>
          <p:cNvSpPr>
            <a:spLocks noGrp="1" noChangeArrowheads="1"/>
          </p:cNvSpPr>
          <p:nvPr>
            <p:ph type="body" sz="half" idx="1"/>
          </p:nvPr>
        </p:nvSpPr>
        <p:spPr>
          <a:xfrm>
            <a:off x="590550" y="1844675"/>
            <a:ext cx="8374063" cy="4449763"/>
          </a:xfrm>
        </p:spPr>
        <p:txBody>
          <a:bodyPr/>
          <a:lstStyle/>
          <a:p>
            <a:endParaRPr lang="en-US" altLang="zh-CN" smtClean="0"/>
          </a:p>
        </p:txBody>
      </p:sp>
      <p:pic>
        <p:nvPicPr>
          <p:cNvPr id="27652" name="Picture 2"/>
          <p:cNvPicPr>
            <a:picLocks noChangeAspect="1" noChangeArrowheads="1"/>
          </p:cNvPicPr>
          <p:nvPr/>
        </p:nvPicPr>
        <p:blipFill>
          <a:blip r:embed="rId3" cstate="print"/>
          <a:srcRect/>
          <a:stretch>
            <a:fillRect/>
          </a:stretch>
        </p:blipFill>
        <p:spPr bwMode="auto">
          <a:xfrm>
            <a:off x="179388" y="1989138"/>
            <a:ext cx="8420100" cy="406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053908A5-99DA-498C-8DDD-0FC720EE6067}" type="slidenum">
              <a:rPr lang="en-US" altLang="zh-CN"/>
              <a:pPr>
                <a:defRPr/>
              </a:pPr>
              <a:t>70</a:t>
            </a:fld>
            <a:endParaRPr lang="en-US" altLang="zh-CN" dirty="0"/>
          </a:p>
        </p:txBody>
      </p:sp>
      <p:sp>
        <p:nvSpPr>
          <p:cNvPr id="369666" name="Rectangle 2"/>
          <p:cNvSpPr>
            <a:spLocks noGrp="1" noChangeArrowheads="1"/>
          </p:cNvSpPr>
          <p:nvPr>
            <p:ph type="title"/>
          </p:nvPr>
        </p:nvSpPr>
        <p:spPr/>
        <p:txBody>
          <a:bodyPr/>
          <a:lstStyle/>
          <a:p>
            <a:r>
              <a:rPr lang="en-US" altLang="zh-CN" smtClean="0"/>
              <a:t>Example (cont.)</a:t>
            </a:r>
          </a:p>
        </p:txBody>
      </p:sp>
      <p:sp>
        <p:nvSpPr>
          <p:cNvPr id="369667" name="Rectangle 3"/>
          <p:cNvSpPr>
            <a:spLocks noGrp="1" noChangeArrowheads="1"/>
          </p:cNvSpPr>
          <p:nvPr>
            <p:ph type="body" idx="1"/>
          </p:nvPr>
        </p:nvSpPr>
        <p:spPr/>
        <p:txBody>
          <a:bodyPr/>
          <a:lstStyle/>
          <a:p>
            <a:endParaRPr lang="zh-CN" altLang="en-US" smtClean="0"/>
          </a:p>
        </p:txBody>
      </p:sp>
      <p:pic>
        <p:nvPicPr>
          <p:cNvPr id="443396" name="Picture 4"/>
          <p:cNvPicPr>
            <a:picLocks noChangeAspect="1" noChangeArrowheads="1"/>
          </p:cNvPicPr>
          <p:nvPr/>
        </p:nvPicPr>
        <p:blipFill>
          <a:blip r:embed="rId3" cstate="print"/>
          <a:srcRect/>
          <a:stretch>
            <a:fillRect/>
          </a:stretch>
        </p:blipFill>
        <p:spPr bwMode="auto">
          <a:xfrm>
            <a:off x="1187450" y="1479550"/>
            <a:ext cx="7056438" cy="47577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checkerboard(across)">
                                      <p:cBhvr>
                                        <p:cTn id="7" dur="2000"/>
                                        <p:tgtEl>
                                          <p:spTgt spid="443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534EEE7D-4334-4C5D-BEA3-E46B3C45545A}" type="slidenum">
              <a:rPr lang="en-US" altLang="zh-CN"/>
              <a:pPr>
                <a:defRPr/>
              </a:pPr>
              <a:t>71</a:t>
            </a:fld>
            <a:endParaRPr lang="en-US" altLang="zh-CN" dirty="0"/>
          </a:p>
        </p:txBody>
      </p:sp>
      <p:sp>
        <p:nvSpPr>
          <p:cNvPr id="371714" name="Rectangle 2"/>
          <p:cNvSpPr>
            <a:spLocks noGrp="1" noChangeArrowheads="1"/>
          </p:cNvSpPr>
          <p:nvPr>
            <p:ph type="title"/>
          </p:nvPr>
        </p:nvSpPr>
        <p:spPr/>
        <p:txBody>
          <a:bodyPr/>
          <a:lstStyle/>
          <a:p>
            <a:endParaRPr lang="zh-CN" altLang="en-US" smtClean="0"/>
          </a:p>
        </p:txBody>
      </p:sp>
      <p:sp>
        <p:nvSpPr>
          <p:cNvPr id="371715" name="Rectangle 3"/>
          <p:cNvSpPr>
            <a:spLocks noGrp="1" noChangeArrowheads="1"/>
          </p:cNvSpPr>
          <p:nvPr>
            <p:ph type="body" idx="1"/>
          </p:nvPr>
        </p:nvSpPr>
        <p:spPr/>
        <p:txBody>
          <a:bodyPr/>
          <a:lstStyle/>
          <a:p>
            <a:endParaRPr lang="zh-CN" altLang="en-US" smtClean="0"/>
          </a:p>
        </p:txBody>
      </p:sp>
      <p:pic>
        <p:nvPicPr>
          <p:cNvPr id="444420" name="Picture 4"/>
          <p:cNvPicPr>
            <a:picLocks noChangeAspect="1" noChangeArrowheads="1"/>
          </p:cNvPicPr>
          <p:nvPr/>
        </p:nvPicPr>
        <p:blipFill>
          <a:blip r:embed="rId3" cstate="print"/>
          <a:srcRect/>
          <a:stretch>
            <a:fillRect/>
          </a:stretch>
        </p:blipFill>
        <p:spPr bwMode="auto">
          <a:xfrm>
            <a:off x="1295400" y="457200"/>
            <a:ext cx="6378575" cy="60594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44420"/>
                                        </p:tgtEl>
                                        <p:attrNameLst>
                                          <p:attrName>style.visibility</p:attrName>
                                        </p:attrNameLst>
                                      </p:cBhvr>
                                      <p:to>
                                        <p:strVal val="visible"/>
                                      </p:to>
                                    </p:set>
                                    <p:animEffect transition="in" filter="plus(in)">
                                      <p:cBhvr>
                                        <p:cTn id="7" dur="2000"/>
                                        <p:tgtEl>
                                          <p:spTgt spid="444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09B0E3CB-883D-4A04-A439-10995D6E9135}" type="slidenum">
              <a:rPr lang="en-US" altLang="zh-CN"/>
              <a:pPr>
                <a:defRPr/>
              </a:pPr>
              <a:t>72</a:t>
            </a:fld>
            <a:endParaRPr lang="en-US" altLang="zh-CN" dirty="0"/>
          </a:p>
        </p:txBody>
      </p:sp>
      <p:sp>
        <p:nvSpPr>
          <p:cNvPr id="373762" name="Rectangle 2"/>
          <p:cNvSpPr>
            <a:spLocks noGrp="1" noChangeArrowheads="1"/>
          </p:cNvSpPr>
          <p:nvPr>
            <p:ph type="title"/>
          </p:nvPr>
        </p:nvSpPr>
        <p:spPr/>
        <p:txBody>
          <a:bodyPr/>
          <a:lstStyle/>
          <a:p>
            <a:r>
              <a:rPr lang="en-US" altLang="zh-CN" smtClean="0"/>
              <a:t>Local Enhancement</a:t>
            </a:r>
            <a:endParaRPr lang="zh-CN" altLang="en-US" smtClean="0"/>
          </a:p>
        </p:txBody>
      </p:sp>
      <p:sp>
        <p:nvSpPr>
          <p:cNvPr id="452611" name="Rectangle 3"/>
          <p:cNvSpPr>
            <a:spLocks noGrp="1" noChangeArrowheads="1"/>
          </p:cNvSpPr>
          <p:nvPr>
            <p:ph type="body" idx="1"/>
          </p:nvPr>
        </p:nvSpPr>
        <p:spPr>
          <a:xfrm>
            <a:off x="900113" y="2017713"/>
            <a:ext cx="8243887" cy="4114800"/>
          </a:xfrm>
        </p:spPr>
        <p:txBody>
          <a:bodyPr/>
          <a:lstStyle/>
          <a:p>
            <a:r>
              <a:rPr lang="en-US" altLang="zh-CN" smtClean="0"/>
              <a:t>The above histogram processing methods discussed are global.</a:t>
            </a:r>
          </a:p>
          <a:p>
            <a:r>
              <a:rPr lang="en-US" altLang="zh-CN" smtClean="0"/>
              <a:t>When it is necessary to enhance details over smaller areas in an image.</a:t>
            </a:r>
          </a:p>
          <a:p>
            <a:r>
              <a:rPr lang="en-US" altLang="zh-CN" smtClean="0"/>
              <a:t>To devise transformation functions based on the gray-level distribution in the neighborhood of every pixel</a:t>
            </a:r>
          </a:p>
          <a:p>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anim calcmode="lin" valueType="num">
                                      <p:cBhvr additive="base">
                                        <p:cTn id="7" dur="2000" fill="hold"/>
                                        <p:tgtEl>
                                          <p:spTgt spid="452611">
                                            <p:txEl>
                                              <p:pRg st="0" end="0"/>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4526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2611">
                                            <p:txEl>
                                              <p:pRg st="1" end="1"/>
                                            </p:txEl>
                                          </p:spTgt>
                                        </p:tgtEl>
                                        <p:attrNameLst>
                                          <p:attrName>style.visibility</p:attrName>
                                        </p:attrNameLst>
                                      </p:cBhvr>
                                      <p:to>
                                        <p:strVal val="visible"/>
                                      </p:to>
                                    </p:set>
                                    <p:anim calcmode="lin" valueType="num">
                                      <p:cBhvr additive="base">
                                        <p:cTn id="13" dur="2000" fill="hold"/>
                                        <p:tgtEl>
                                          <p:spTgt spid="452611">
                                            <p:txEl>
                                              <p:pRg st="1" end="1"/>
                                            </p:txEl>
                                          </p:spTgt>
                                        </p:tgtEl>
                                        <p:attrNameLst>
                                          <p:attrName>ppt_x</p:attrName>
                                        </p:attrNameLst>
                                      </p:cBhvr>
                                      <p:tavLst>
                                        <p:tav tm="0">
                                          <p:val>
                                            <p:strVal val="0-#ppt_w/2"/>
                                          </p:val>
                                        </p:tav>
                                        <p:tav tm="100000">
                                          <p:val>
                                            <p:strVal val="#ppt_x"/>
                                          </p:val>
                                        </p:tav>
                                      </p:tavLst>
                                    </p:anim>
                                    <p:anim calcmode="lin" valueType="num">
                                      <p:cBhvr additive="base">
                                        <p:cTn id="14" dur="2000" fill="hold"/>
                                        <p:tgtEl>
                                          <p:spTgt spid="4526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52611">
                                            <p:txEl>
                                              <p:pRg st="2" end="2"/>
                                            </p:txEl>
                                          </p:spTgt>
                                        </p:tgtEl>
                                        <p:attrNameLst>
                                          <p:attrName>style.visibility</p:attrName>
                                        </p:attrNameLst>
                                      </p:cBhvr>
                                      <p:to>
                                        <p:strVal val="visible"/>
                                      </p:to>
                                    </p:set>
                                    <p:anim calcmode="lin" valueType="num">
                                      <p:cBhvr additive="base">
                                        <p:cTn id="19" dur="2000" fill="hold"/>
                                        <p:tgtEl>
                                          <p:spTgt spid="452611">
                                            <p:txEl>
                                              <p:pRg st="2" end="2"/>
                                            </p:tx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4526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1"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54F29116-0737-46F7-8760-9DB3AFD4F3AA}" type="slidenum">
              <a:rPr lang="en-US" altLang="zh-CN"/>
              <a:pPr>
                <a:defRPr/>
              </a:pPr>
              <a:t>73</a:t>
            </a:fld>
            <a:endParaRPr lang="en-US" altLang="zh-CN" dirty="0"/>
          </a:p>
        </p:txBody>
      </p:sp>
      <p:sp>
        <p:nvSpPr>
          <p:cNvPr id="375810" name="Rectangle 2"/>
          <p:cNvSpPr>
            <a:spLocks noGrp="1" noChangeArrowheads="1"/>
          </p:cNvSpPr>
          <p:nvPr>
            <p:ph type="title"/>
          </p:nvPr>
        </p:nvSpPr>
        <p:spPr/>
        <p:txBody>
          <a:bodyPr/>
          <a:lstStyle/>
          <a:p>
            <a:r>
              <a:rPr lang="en-US" altLang="zh-CN" smtClean="0"/>
              <a:t>Local Enhancement</a:t>
            </a:r>
            <a:endParaRPr lang="zh-CN" altLang="en-US" smtClean="0"/>
          </a:p>
        </p:txBody>
      </p:sp>
      <p:sp>
        <p:nvSpPr>
          <p:cNvPr id="375811" name="Rectangle 3"/>
          <p:cNvSpPr>
            <a:spLocks noGrp="1" noChangeArrowheads="1"/>
          </p:cNvSpPr>
          <p:nvPr>
            <p:ph type="body" idx="1"/>
          </p:nvPr>
        </p:nvSpPr>
        <p:spPr>
          <a:xfrm>
            <a:off x="323850" y="2057400"/>
            <a:ext cx="8497888" cy="4395788"/>
          </a:xfrm>
        </p:spPr>
        <p:txBody>
          <a:bodyPr/>
          <a:lstStyle/>
          <a:p>
            <a:pPr>
              <a:lnSpc>
                <a:spcPct val="80000"/>
              </a:lnSpc>
            </a:pPr>
            <a:r>
              <a:rPr lang="en-US" altLang="zh-CN" smtClean="0"/>
              <a:t>Global</a:t>
            </a:r>
          </a:p>
          <a:p>
            <a:pPr lvl="1">
              <a:lnSpc>
                <a:spcPct val="75000"/>
              </a:lnSpc>
              <a:buFontTx/>
              <a:buNone/>
            </a:pPr>
            <a:r>
              <a:rPr lang="en-US" altLang="zh-CN" smtClean="0"/>
              <a:t>   Histogram Enhancement</a:t>
            </a:r>
            <a:r>
              <a:rPr lang="zh-CN" altLang="en-US" smtClean="0"/>
              <a:t>，</a:t>
            </a:r>
            <a:r>
              <a:rPr lang="en-US" altLang="zh-CN" smtClean="0"/>
              <a:t>Histogram Matching</a:t>
            </a:r>
          </a:p>
          <a:p>
            <a:pPr lvl="1" algn="just">
              <a:lnSpc>
                <a:spcPct val="75000"/>
              </a:lnSpc>
            </a:pPr>
            <a:r>
              <a:rPr lang="en-US" altLang="zh-CN" smtClean="0"/>
              <a:t>The gray-level content of an entire image</a:t>
            </a:r>
          </a:p>
          <a:p>
            <a:pPr lvl="1" algn="just">
              <a:lnSpc>
                <a:spcPct val="75000"/>
              </a:lnSpc>
            </a:pPr>
            <a:r>
              <a:rPr lang="en-US" altLang="zh-CN" smtClean="0"/>
              <a:t>The number of pixels in these areas may have negligible influence on the computation of a global transformation.</a:t>
            </a:r>
          </a:p>
          <a:p>
            <a:pPr lvl="1" algn="just">
              <a:lnSpc>
                <a:spcPct val="75000"/>
              </a:lnSpc>
            </a:pPr>
            <a:r>
              <a:rPr lang="en-US" altLang="zh-CN" smtClean="0"/>
              <a:t>Not guarantee the desired local enhancement.</a:t>
            </a:r>
            <a:endParaRPr lang="zh-CN" altLang="en-US" smtClean="0"/>
          </a:p>
          <a:p>
            <a:pPr>
              <a:lnSpc>
                <a:spcPct val="80000"/>
              </a:lnSpc>
            </a:pPr>
            <a:r>
              <a:rPr lang="en-US" altLang="zh-CN" smtClean="0"/>
              <a:t>Local</a:t>
            </a:r>
          </a:p>
          <a:p>
            <a:pPr lvl="1">
              <a:lnSpc>
                <a:spcPct val="75000"/>
              </a:lnSpc>
            </a:pPr>
            <a:r>
              <a:rPr lang="en-US" altLang="zh-CN" smtClean="0"/>
              <a:t>Based on neighborhood</a:t>
            </a:r>
          </a:p>
          <a:p>
            <a:pPr lvl="1">
              <a:lnSpc>
                <a:spcPct val="75000"/>
              </a:lnSpc>
            </a:pPr>
            <a:r>
              <a:rPr lang="en-US" altLang="zh-CN" smtClean="0"/>
              <a:t>Enhance details over small areas</a:t>
            </a:r>
            <a:endParaRPr lang="zh-CN" altLang="en-US"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3A545049-096D-4065-882D-67923635D2A9}" type="slidenum">
              <a:rPr lang="en-US" altLang="zh-CN"/>
              <a:pPr>
                <a:defRPr/>
              </a:pPr>
              <a:t>74</a:t>
            </a:fld>
            <a:endParaRPr lang="en-US" altLang="zh-CN" dirty="0"/>
          </a:p>
        </p:txBody>
      </p:sp>
      <p:sp>
        <p:nvSpPr>
          <p:cNvPr id="377858" name="Rectangle 2"/>
          <p:cNvSpPr>
            <a:spLocks noGrp="1" noChangeArrowheads="1"/>
          </p:cNvSpPr>
          <p:nvPr>
            <p:ph type="title"/>
          </p:nvPr>
        </p:nvSpPr>
        <p:spPr/>
        <p:txBody>
          <a:bodyPr/>
          <a:lstStyle/>
          <a:p>
            <a:r>
              <a:rPr lang="en-US" altLang="zh-CN" smtClean="0"/>
              <a:t>The procedure of LE</a:t>
            </a:r>
            <a:endParaRPr lang="zh-CN" altLang="en-US" smtClean="0"/>
          </a:p>
        </p:txBody>
      </p:sp>
      <p:sp>
        <p:nvSpPr>
          <p:cNvPr id="453635" name="Rectangle 3"/>
          <p:cNvSpPr>
            <a:spLocks noGrp="1" noChangeArrowheads="1"/>
          </p:cNvSpPr>
          <p:nvPr>
            <p:ph type="body" idx="1"/>
          </p:nvPr>
        </p:nvSpPr>
        <p:spPr>
          <a:xfrm>
            <a:off x="827088" y="2017713"/>
            <a:ext cx="8128000" cy="4114800"/>
          </a:xfrm>
        </p:spPr>
        <p:txBody>
          <a:bodyPr/>
          <a:lstStyle/>
          <a:p>
            <a:r>
              <a:rPr lang="en-US" altLang="zh-CN" sz="2800" smtClean="0"/>
              <a:t>Define a square (or rectangular) neighborhood and move the center of this area from pixel to pixel.</a:t>
            </a:r>
          </a:p>
          <a:p>
            <a:pPr algn="just"/>
            <a:r>
              <a:rPr lang="en-US" altLang="zh-CN" sz="2800" smtClean="0"/>
              <a:t>At each location, the histogram of the points in the neighborhood is computed and either a histogram equalization or histogram specification transformation function is obtained.</a:t>
            </a:r>
          </a:p>
          <a:p>
            <a:r>
              <a:rPr lang="en-US" altLang="zh-CN" sz="2800" smtClean="0"/>
              <a:t>This function is finally used to map the gray level of the pixel centered in the neighborhood.</a:t>
            </a:r>
          </a:p>
          <a:p>
            <a:r>
              <a:rPr lang="en-US" altLang="zh-CN" sz="2800" smtClean="0"/>
              <a:t>The center is then moved to an adjacent pixel location and the procedure is repeated.</a:t>
            </a:r>
            <a:endParaRPr lang="zh-CN" altLang="en-US" sz="28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3635">
                                            <p:txEl>
                                              <p:pRg st="0" end="0"/>
                                            </p:txEl>
                                          </p:spTgt>
                                        </p:tgtEl>
                                        <p:attrNameLst>
                                          <p:attrName>style.visibility</p:attrName>
                                        </p:attrNameLst>
                                      </p:cBhvr>
                                      <p:to>
                                        <p:strVal val="visible"/>
                                      </p:to>
                                    </p:set>
                                    <p:anim calcmode="lin" valueType="num">
                                      <p:cBhvr additive="base">
                                        <p:cTn id="7" dur="2000" fill="hold"/>
                                        <p:tgtEl>
                                          <p:spTgt spid="453635">
                                            <p:txEl>
                                              <p:pRg st="0" end="0"/>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4536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53635">
                                            <p:txEl>
                                              <p:pRg st="1" end="1"/>
                                            </p:txEl>
                                          </p:spTgt>
                                        </p:tgtEl>
                                        <p:attrNameLst>
                                          <p:attrName>style.visibility</p:attrName>
                                        </p:attrNameLst>
                                      </p:cBhvr>
                                      <p:to>
                                        <p:strVal val="visible"/>
                                      </p:to>
                                    </p:set>
                                    <p:anim calcmode="lin" valueType="num">
                                      <p:cBhvr additive="base">
                                        <p:cTn id="13" dur="2000" fill="hold"/>
                                        <p:tgtEl>
                                          <p:spTgt spid="453635">
                                            <p:txEl>
                                              <p:pRg st="1" end="1"/>
                                            </p:txEl>
                                          </p:spTgt>
                                        </p:tgtEl>
                                        <p:attrNameLst>
                                          <p:attrName>ppt_x</p:attrName>
                                        </p:attrNameLst>
                                      </p:cBhvr>
                                      <p:tavLst>
                                        <p:tav tm="0">
                                          <p:val>
                                            <p:strVal val="0-#ppt_w/2"/>
                                          </p:val>
                                        </p:tav>
                                        <p:tav tm="100000">
                                          <p:val>
                                            <p:strVal val="#ppt_x"/>
                                          </p:val>
                                        </p:tav>
                                      </p:tavLst>
                                    </p:anim>
                                    <p:anim calcmode="lin" valueType="num">
                                      <p:cBhvr additive="base">
                                        <p:cTn id="14" dur="2000" fill="hold"/>
                                        <p:tgtEl>
                                          <p:spTgt spid="4536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53635">
                                            <p:txEl>
                                              <p:pRg st="2" end="2"/>
                                            </p:txEl>
                                          </p:spTgt>
                                        </p:tgtEl>
                                        <p:attrNameLst>
                                          <p:attrName>style.visibility</p:attrName>
                                        </p:attrNameLst>
                                      </p:cBhvr>
                                      <p:to>
                                        <p:strVal val="visible"/>
                                      </p:to>
                                    </p:set>
                                    <p:anim calcmode="lin" valueType="num">
                                      <p:cBhvr additive="base">
                                        <p:cTn id="19" dur="2000" fill="hold"/>
                                        <p:tgtEl>
                                          <p:spTgt spid="453635">
                                            <p:txEl>
                                              <p:pRg st="2" end="2"/>
                                            </p:tx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4536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53635">
                                            <p:txEl>
                                              <p:pRg st="3" end="3"/>
                                            </p:txEl>
                                          </p:spTgt>
                                        </p:tgtEl>
                                        <p:attrNameLst>
                                          <p:attrName>style.visibility</p:attrName>
                                        </p:attrNameLst>
                                      </p:cBhvr>
                                      <p:to>
                                        <p:strVal val="visible"/>
                                      </p:to>
                                    </p:set>
                                    <p:anim calcmode="lin" valueType="num">
                                      <p:cBhvr additive="base">
                                        <p:cTn id="25" dur="2000" fill="hold"/>
                                        <p:tgtEl>
                                          <p:spTgt spid="453635">
                                            <p:txEl>
                                              <p:pRg st="3" end="3"/>
                                            </p:txEl>
                                          </p:spTgt>
                                        </p:tgtEl>
                                        <p:attrNameLst>
                                          <p:attrName>ppt_x</p:attrName>
                                        </p:attrNameLst>
                                      </p:cBhvr>
                                      <p:tavLst>
                                        <p:tav tm="0">
                                          <p:val>
                                            <p:strVal val="0-#ppt_w/2"/>
                                          </p:val>
                                        </p:tav>
                                        <p:tav tm="100000">
                                          <p:val>
                                            <p:strVal val="#ppt_x"/>
                                          </p:val>
                                        </p:tav>
                                      </p:tavLst>
                                    </p:anim>
                                    <p:anim calcmode="lin" valueType="num">
                                      <p:cBhvr additive="base">
                                        <p:cTn id="26" dur="2000" fill="hold"/>
                                        <p:tgtEl>
                                          <p:spTgt spid="45363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50160873-6DF5-4E1A-92DE-04ABBAFF72E2}" type="slidenum">
              <a:rPr lang="en-US" altLang="zh-CN"/>
              <a:pPr>
                <a:defRPr/>
              </a:pPr>
              <a:t>75</a:t>
            </a:fld>
            <a:endParaRPr lang="en-US" altLang="zh-CN" dirty="0"/>
          </a:p>
        </p:txBody>
      </p:sp>
      <p:sp>
        <p:nvSpPr>
          <p:cNvPr id="379906" name="Rectangle 2"/>
          <p:cNvSpPr>
            <a:spLocks noGrp="1" noChangeArrowheads="1"/>
          </p:cNvSpPr>
          <p:nvPr>
            <p:ph type="title"/>
          </p:nvPr>
        </p:nvSpPr>
        <p:spPr/>
        <p:txBody>
          <a:bodyPr/>
          <a:lstStyle/>
          <a:p>
            <a:r>
              <a:rPr lang="en-US" altLang="zh-CN" smtClean="0"/>
              <a:t>Example</a:t>
            </a:r>
          </a:p>
        </p:txBody>
      </p:sp>
      <p:sp>
        <p:nvSpPr>
          <p:cNvPr id="379907" name="Rectangle 3"/>
          <p:cNvSpPr>
            <a:spLocks noGrp="1" noChangeArrowheads="1"/>
          </p:cNvSpPr>
          <p:nvPr>
            <p:ph type="body" idx="1"/>
          </p:nvPr>
        </p:nvSpPr>
        <p:spPr/>
        <p:txBody>
          <a:bodyPr/>
          <a:lstStyle/>
          <a:p>
            <a:endParaRPr lang="zh-CN" altLang="en-US" smtClean="0"/>
          </a:p>
        </p:txBody>
      </p:sp>
      <p:pic>
        <p:nvPicPr>
          <p:cNvPr id="6" name="Picture 2"/>
          <p:cNvPicPr>
            <a:picLocks noChangeAspect="1" noChangeArrowheads="1"/>
          </p:cNvPicPr>
          <p:nvPr/>
        </p:nvPicPr>
        <p:blipFill>
          <a:blip r:embed="rId3" cstate="print"/>
          <a:srcRect/>
          <a:stretch>
            <a:fillRect/>
          </a:stretch>
        </p:blipFill>
        <p:spPr bwMode="auto">
          <a:xfrm>
            <a:off x="107504" y="2193478"/>
            <a:ext cx="8865394" cy="36837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78D4242B-3D2C-4BE8-AA94-C30A6AC67507}" type="slidenum">
              <a:rPr lang="en-US" altLang="zh-CN"/>
              <a:pPr>
                <a:defRPr/>
              </a:pPr>
              <a:t>76</a:t>
            </a:fld>
            <a:endParaRPr lang="en-US" altLang="zh-CN" dirty="0"/>
          </a:p>
        </p:txBody>
      </p:sp>
      <p:sp>
        <p:nvSpPr>
          <p:cNvPr id="355335" name="Rectangle 2"/>
          <p:cNvSpPr>
            <a:spLocks noGrp="1" noChangeArrowheads="1"/>
          </p:cNvSpPr>
          <p:nvPr>
            <p:ph type="title"/>
          </p:nvPr>
        </p:nvSpPr>
        <p:spPr/>
        <p:txBody>
          <a:bodyPr/>
          <a:lstStyle/>
          <a:p>
            <a:r>
              <a:rPr lang="en-US" altLang="zh-TW" sz="4000" smtClean="0"/>
              <a:t>Use of histogram statistics for image enhancement</a:t>
            </a:r>
          </a:p>
        </p:txBody>
      </p:sp>
      <p:sp>
        <p:nvSpPr>
          <p:cNvPr id="355336" name="Rectangle 3"/>
          <p:cNvSpPr>
            <a:spLocks noGrp="1" noChangeArrowheads="1"/>
          </p:cNvSpPr>
          <p:nvPr>
            <p:ph type="body" idx="1"/>
          </p:nvPr>
        </p:nvSpPr>
        <p:spPr>
          <a:xfrm>
            <a:off x="1182688" y="2017713"/>
            <a:ext cx="7493000" cy="4114800"/>
          </a:xfrm>
        </p:spPr>
        <p:txBody>
          <a:bodyPr/>
          <a:lstStyle/>
          <a:p>
            <a:r>
              <a:rPr lang="en-US" altLang="zh-CN" dirty="0" smtClean="0"/>
              <a:t>    denotes a discrete random variable</a:t>
            </a:r>
          </a:p>
          <a:p>
            <a:r>
              <a:rPr lang="en-US" altLang="zh-CN" dirty="0" smtClean="0"/>
              <a:t>         denotes the normalized histogram component corresponding to the </a:t>
            </a:r>
            <a:r>
              <a:rPr lang="en-US" altLang="zh-CN" dirty="0" err="1" smtClean="0"/>
              <a:t>ith</a:t>
            </a:r>
            <a:r>
              <a:rPr lang="en-US" altLang="zh-CN" dirty="0" smtClean="0"/>
              <a:t> value of </a:t>
            </a:r>
          </a:p>
          <a:p>
            <a:endParaRPr lang="en-US" altLang="zh-CN" dirty="0" smtClean="0"/>
          </a:p>
          <a:p>
            <a:r>
              <a:rPr lang="en-US" altLang="zh-CN" dirty="0" smtClean="0"/>
              <a:t>Mean(</a:t>
            </a:r>
            <a:r>
              <a:rPr lang="zh-CN" altLang="en-US" dirty="0" smtClean="0"/>
              <a:t>均值</a:t>
            </a:r>
            <a:r>
              <a:rPr lang="en-US" altLang="zh-CN" dirty="0" smtClean="0"/>
              <a:t>)</a:t>
            </a:r>
          </a:p>
          <a:p>
            <a:endParaRPr lang="en-US" altLang="zh-CN" dirty="0" smtClean="0"/>
          </a:p>
          <a:p>
            <a:endParaRPr lang="zh-CN" altLang="en-US" dirty="0" smtClean="0"/>
          </a:p>
        </p:txBody>
      </p:sp>
      <p:graphicFrame>
        <p:nvGraphicFramePr>
          <p:cNvPr id="355330" name="Object 2"/>
          <p:cNvGraphicFramePr>
            <a:graphicFrameLocks noChangeAspect="1"/>
          </p:cNvGraphicFramePr>
          <p:nvPr/>
        </p:nvGraphicFramePr>
        <p:xfrm>
          <a:off x="1539875" y="2630488"/>
          <a:ext cx="871538" cy="582612"/>
        </p:xfrm>
        <a:graphic>
          <a:graphicData uri="http://schemas.openxmlformats.org/presentationml/2006/ole">
            <mc:AlternateContent xmlns:mc="http://schemas.openxmlformats.org/markup-compatibility/2006">
              <mc:Choice xmlns:v="urn:schemas-microsoft-com:vml" Requires="v">
                <p:oleObj spid="_x0000_s355354" name="方程式" r:id="rId4" imgW="342720" imgH="228600" progId="Equation.3">
                  <p:embed/>
                </p:oleObj>
              </mc:Choice>
              <mc:Fallback>
                <p:oleObj name="方程式" r:id="rId4" imgW="342720" imgH="2286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875" y="2630488"/>
                        <a:ext cx="871538"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5331" name="Object 3"/>
          <p:cNvGraphicFramePr>
            <a:graphicFrameLocks noChangeAspect="1"/>
          </p:cNvGraphicFramePr>
          <p:nvPr/>
        </p:nvGraphicFramePr>
        <p:xfrm>
          <a:off x="2139950" y="3687763"/>
          <a:ext cx="387350" cy="431800"/>
        </p:xfrm>
        <a:graphic>
          <a:graphicData uri="http://schemas.openxmlformats.org/presentationml/2006/ole">
            <mc:AlternateContent xmlns:mc="http://schemas.openxmlformats.org/markup-compatibility/2006">
              <mc:Choice xmlns:v="urn:schemas-microsoft-com:vml" Requires="v">
                <p:oleObj spid="_x0000_s355355" name="方程式" r:id="rId6" imgW="114120" imgH="126720" progId="Equation.3">
                  <p:embed/>
                </p:oleObj>
              </mc:Choice>
              <mc:Fallback>
                <p:oleObj name="方程式" r:id="rId6" imgW="114120" imgH="12672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9950" y="3687763"/>
                        <a:ext cx="3873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5332" name="Object 4"/>
          <p:cNvGraphicFramePr>
            <a:graphicFrameLocks noChangeAspect="1"/>
          </p:cNvGraphicFramePr>
          <p:nvPr/>
        </p:nvGraphicFramePr>
        <p:xfrm>
          <a:off x="1562100" y="2133600"/>
          <a:ext cx="360363" cy="401638"/>
        </p:xfrm>
        <a:graphic>
          <a:graphicData uri="http://schemas.openxmlformats.org/presentationml/2006/ole">
            <mc:AlternateContent xmlns:mc="http://schemas.openxmlformats.org/markup-compatibility/2006">
              <mc:Choice xmlns:v="urn:schemas-microsoft-com:vml" Requires="v">
                <p:oleObj spid="_x0000_s355356" name="方程式" r:id="rId8" imgW="114120" imgH="126720" progId="Equation.3">
                  <p:embed/>
                </p:oleObj>
              </mc:Choice>
              <mc:Fallback>
                <p:oleObj name="方程式" r:id="rId8" imgW="114120" imgH="12672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100" y="2133600"/>
                        <a:ext cx="360363"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5333" name="Object 5"/>
          <p:cNvGraphicFramePr>
            <a:graphicFrameLocks noChangeAspect="1"/>
          </p:cNvGraphicFramePr>
          <p:nvPr/>
        </p:nvGraphicFramePr>
        <p:xfrm>
          <a:off x="3928913" y="4509120"/>
          <a:ext cx="2227263" cy="1101725"/>
        </p:xfrm>
        <a:graphic>
          <a:graphicData uri="http://schemas.openxmlformats.org/presentationml/2006/ole">
            <mc:AlternateContent xmlns:mc="http://schemas.openxmlformats.org/markup-compatibility/2006">
              <mc:Choice xmlns:v="urn:schemas-microsoft-com:vml" Requires="v">
                <p:oleObj spid="_x0000_s355357" name="方程式" r:id="rId9" imgW="876240" imgH="431640" progId="Equation.3">
                  <p:embed/>
                </p:oleObj>
              </mc:Choice>
              <mc:Fallback>
                <p:oleObj name="方程式" r:id="rId9" imgW="876240" imgH="43164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8913" y="4509120"/>
                        <a:ext cx="2227263"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5338" name="Rectangle 10"/>
          <p:cNvSpPr>
            <a:spLocks noChangeArrowheads="1"/>
          </p:cNvSpPr>
          <p:nvPr/>
        </p:nvSpPr>
        <p:spPr bwMode="auto">
          <a:xfrm>
            <a:off x="755898" y="5661248"/>
            <a:ext cx="4464174" cy="504825"/>
          </a:xfrm>
          <a:prstGeom prst="rect">
            <a:avLst/>
          </a:prstGeom>
          <a:noFill/>
          <a:ln w="9525">
            <a:noFill/>
            <a:miter lim="800000"/>
            <a:headEnd/>
            <a:tailEnd/>
          </a:ln>
          <a:effectLst/>
        </p:spPr>
        <p:txBody>
          <a:bodyPr wrap="none" anchor="ctr"/>
          <a:lstStyle/>
          <a:p>
            <a:pPr algn="ctr"/>
            <a:r>
              <a:rPr lang="en-US" altLang="zh-CN" sz="2000" dirty="0"/>
              <a:t>Average intensity value of </a:t>
            </a:r>
            <a:r>
              <a:rPr lang="en-US" altLang="zh-CN" sz="2000" dirty="0" smtClean="0"/>
              <a:t>the entire image</a:t>
            </a:r>
            <a:endParaRPr lang="en-US" altLang="zh-CN" sz="20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3E17528B-A7D3-4704-8B21-5CF8A13EA810}" type="slidenum">
              <a:rPr lang="en-US" altLang="zh-CN"/>
              <a:pPr>
                <a:defRPr/>
              </a:pPr>
              <a:t>77</a:t>
            </a:fld>
            <a:endParaRPr lang="en-US" altLang="zh-CN" dirty="0"/>
          </a:p>
        </p:txBody>
      </p:sp>
      <p:sp>
        <p:nvSpPr>
          <p:cNvPr id="356357" name="Rectangle 2"/>
          <p:cNvSpPr>
            <a:spLocks noGrp="1" noChangeArrowheads="1"/>
          </p:cNvSpPr>
          <p:nvPr>
            <p:ph type="title"/>
          </p:nvPr>
        </p:nvSpPr>
        <p:spPr/>
        <p:txBody>
          <a:bodyPr/>
          <a:lstStyle/>
          <a:p>
            <a:r>
              <a:rPr lang="en-US" altLang="zh-TW" sz="4000" smtClean="0"/>
              <a:t>Use of histogram statistics for image enhancement</a:t>
            </a:r>
            <a:endParaRPr lang="zh-CN" altLang="en-US" sz="4000" smtClean="0"/>
          </a:p>
        </p:txBody>
      </p:sp>
      <p:sp>
        <p:nvSpPr>
          <p:cNvPr id="356358" name="Rectangle 3"/>
          <p:cNvSpPr>
            <a:spLocks noGrp="1" noChangeArrowheads="1"/>
          </p:cNvSpPr>
          <p:nvPr>
            <p:ph type="body" idx="1"/>
          </p:nvPr>
        </p:nvSpPr>
        <p:spPr/>
        <p:txBody>
          <a:bodyPr/>
          <a:lstStyle/>
          <a:p>
            <a:pPr lvl="1" eaLnBrk="1" hangingPunct="1">
              <a:buClr>
                <a:schemeClr val="tx2"/>
              </a:buClr>
              <a:buSzPct val="70000"/>
            </a:pPr>
            <a:r>
              <a:rPr kumimoji="1" lang="en-US" altLang="zh-TW" dirty="0" smtClean="0">
                <a:solidFill>
                  <a:srgbClr val="000000"/>
                </a:solidFill>
                <a:latin typeface="Verdana" pitchFamily="34" charset="0"/>
                <a:ea typeface="PMingLiU" pitchFamily="18" charset="-120"/>
              </a:rPr>
              <a:t>The nth moment(</a:t>
            </a:r>
            <a:r>
              <a:rPr kumimoji="1" lang="en-US" altLang="zh-CN" dirty="0" smtClean="0">
                <a:solidFill>
                  <a:srgbClr val="000000"/>
                </a:solidFill>
                <a:latin typeface="Verdana" pitchFamily="34" charset="0"/>
                <a:ea typeface="PMingLiU" pitchFamily="18" charset="-120"/>
              </a:rPr>
              <a:t>n</a:t>
            </a:r>
            <a:r>
              <a:rPr kumimoji="1" lang="zh-CN" altLang="en-US" dirty="0" smtClean="0">
                <a:solidFill>
                  <a:srgbClr val="000000"/>
                </a:solidFill>
                <a:latin typeface="Verdana" pitchFamily="34" charset="0"/>
                <a:ea typeface="PMingLiU" pitchFamily="18" charset="-120"/>
              </a:rPr>
              <a:t>阶矩</a:t>
            </a:r>
            <a:r>
              <a:rPr kumimoji="1" lang="en-US" altLang="zh-TW" dirty="0" smtClean="0">
                <a:solidFill>
                  <a:srgbClr val="000000"/>
                </a:solidFill>
                <a:latin typeface="Verdana" pitchFamily="34" charset="0"/>
                <a:ea typeface="PMingLiU" pitchFamily="18" charset="-120"/>
              </a:rPr>
              <a:t>)</a:t>
            </a:r>
          </a:p>
          <a:p>
            <a:pPr lvl="1" eaLnBrk="1" hangingPunct="1">
              <a:buClr>
                <a:schemeClr val="tx2"/>
              </a:buClr>
              <a:buSzPct val="70000"/>
            </a:pPr>
            <a:endParaRPr kumimoji="1" lang="en-US" altLang="zh-TW" sz="2500" dirty="0" smtClean="0">
              <a:solidFill>
                <a:srgbClr val="000000"/>
              </a:solidFill>
              <a:latin typeface="Verdana" pitchFamily="34" charset="0"/>
              <a:ea typeface="PMingLiU" pitchFamily="18" charset="-120"/>
            </a:endParaRPr>
          </a:p>
          <a:p>
            <a:pPr lvl="1" eaLnBrk="1" hangingPunct="1">
              <a:buClr>
                <a:schemeClr val="tx2"/>
              </a:buClr>
              <a:buSzPct val="70000"/>
            </a:pPr>
            <a:endParaRPr kumimoji="1" lang="en-US" altLang="zh-TW" sz="2500" dirty="0" smtClean="0">
              <a:solidFill>
                <a:srgbClr val="000000"/>
              </a:solidFill>
              <a:latin typeface="Verdana" pitchFamily="34" charset="0"/>
              <a:ea typeface="PMingLiU" pitchFamily="18" charset="-120"/>
            </a:endParaRPr>
          </a:p>
          <a:p>
            <a:pPr lvl="1" eaLnBrk="1" hangingPunct="1">
              <a:buClr>
                <a:schemeClr val="tx2"/>
              </a:buClr>
              <a:buSzPct val="70000"/>
            </a:pPr>
            <a:endParaRPr kumimoji="1" lang="en-US" altLang="zh-TW" sz="2500" dirty="0" smtClean="0">
              <a:solidFill>
                <a:srgbClr val="000000"/>
              </a:solidFill>
              <a:latin typeface="Verdana" pitchFamily="34" charset="0"/>
              <a:ea typeface="PMingLiU" pitchFamily="18" charset="-120"/>
            </a:endParaRPr>
          </a:p>
          <a:p>
            <a:pPr lvl="1" eaLnBrk="1" hangingPunct="1">
              <a:buClr>
                <a:schemeClr val="tx2"/>
              </a:buClr>
              <a:buSzPct val="70000"/>
            </a:pPr>
            <a:r>
              <a:rPr kumimoji="1" lang="en-US" altLang="zh-TW" dirty="0" smtClean="0">
                <a:solidFill>
                  <a:srgbClr val="000000"/>
                </a:solidFill>
                <a:latin typeface="Verdana" pitchFamily="34" charset="0"/>
                <a:ea typeface="PMingLiU" pitchFamily="18" charset="-120"/>
              </a:rPr>
              <a:t>The second moment </a:t>
            </a:r>
            <a:r>
              <a:rPr kumimoji="1" lang="zh-CN" altLang="en-US" dirty="0" smtClean="0">
                <a:solidFill>
                  <a:srgbClr val="000000"/>
                </a:solidFill>
                <a:latin typeface="Verdana" pitchFamily="34" charset="0"/>
                <a:ea typeface="PMingLiU" pitchFamily="18" charset="-120"/>
              </a:rPr>
              <a:t>（二阶矩）</a:t>
            </a:r>
            <a:endParaRPr kumimoji="1" lang="en-US" altLang="zh-TW" dirty="0" smtClean="0">
              <a:solidFill>
                <a:srgbClr val="000000"/>
              </a:solidFill>
              <a:latin typeface="Verdana" pitchFamily="34" charset="0"/>
              <a:ea typeface="PMingLiU" pitchFamily="18" charset="-120"/>
            </a:endParaRPr>
          </a:p>
          <a:p>
            <a:pPr>
              <a:buClr>
                <a:schemeClr val="tx2"/>
              </a:buClr>
            </a:pPr>
            <a:endParaRPr lang="zh-CN" altLang="en-US" dirty="0" smtClean="0"/>
          </a:p>
        </p:txBody>
      </p:sp>
      <p:graphicFrame>
        <p:nvGraphicFramePr>
          <p:cNvPr id="356354" name="Object 2"/>
          <p:cNvGraphicFramePr>
            <a:graphicFrameLocks noChangeAspect="1"/>
          </p:cNvGraphicFramePr>
          <p:nvPr/>
        </p:nvGraphicFramePr>
        <p:xfrm>
          <a:off x="2339975" y="2636838"/>
          <a:ext cx="3873500" cy="1101725"/>
        </p:xfrm>
        <a:graphic>
          <a:graphicData uri="http://schemas.openxmlformats.org/presentationml/2006/ole">
            <mc:AlternateContent xmlns:mc="http://schemas.openxmlformats.org/markup-compatibility/2006">
              <mc:Choice xmlns:v="urn:schemas-microsoft-com:vml" Requires="v">
                <p:oleObj spid="_x0000_s356366" name="方程式" r:id="rId4" imgW="1523880" imgH="431640" progId="Equation.3">
                  <p:embed/>
                </p:oleObj>
              </mc:Choice>
              <mc:Fallback>
                <p:oleObj name="方程式" r:id="rId4" imgW="1523880" imgH="431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2636838"/>
                        <a:ext cx="38735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6355" name="Object 3"/>
          <p:cNvGraphicFramePr>
            <a:graphicFrameLocks noChangeAspect="1"/>
          </p:cNvGraphicFramePr>
          <p:nvPr/>
        </p:nvGraphicFramePr>
        <p:xfrm>
          <a:off x="2339975" y="4414838"/>
          <a:ext cx="3873500" cy="1101725"/>
        </p:xfrm>
        <a:graphic>
          <a:graphicData uri="http://schemas.openxmlformats.org/presentationml/2006/ole">
            <mc:AlternateContent xmlns:mc="http://schemas.openxmlformats.org/markup-compatibility/2006">
              <mc:Choice xmlns:v="urn:schemas-microsoft-com:vml" Requires="v">
                <p:oleObj spid="_x0000_s356367" name="方程式" r:id="rId6" imgW="1523880" imgH="431640" progId="Equation.3">
                  <p:embed/>
                </p:oleObj>
              </mc:Choice>
              <mc:Fallback>
                <p:oleObj name="方程式" r:id="rId6" imgW="1523880" imgH="431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975" y="4414838"/>
                        <a:ext cx="38735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7DDEBC73-B256-4A14-9CD1-CBB8E60BF715}" type="slidenum">
              <a:rPr lang="en-US" altLang="zh-CN"/>
              <a:pPr>
                <a:defRPr/>
              </a:pPr>
              <a:t>78</a:t>
            </a:fld>
            <a:endParaRPr lang="en-US" altLang="zh-CN" dirty="0"/>
          </a:p>
        </p:txBody>
      </p:sp>
      <p:sp>
        <p:nvSpPr>
          <p:cNvPr id="388098" name="Rectangle 2"/>
          <p:cNvSpPr>
            <a:spLocks noGrp="1" noChangeArrowheads="1"/>
          </p:cNvSpPr>
          <p:nvPr>
            <p:ph type="title"/>
          </p:nvPr>
        </p:nvSpPr>
        <p:spPr/>
        <p:txBody>
          <a:bodyPr/>
          <a:lstStyle/>
          <a:p>
            <a:r>
              <a:rPr lang="en-US" altLang="zh-TW" sz="4000" smtClean="0"/>
              <a:t>Use of histogram statistics for image enhancement</a:t>
            </a:r>
            <a:endParaRPr lang="zh-CN" altLang="en-US" sz="4000" smtClean="0"/>
          </a:p>
        </p:txBody>
      </p:sp>
      <p:sp>
        <p:nvSpPr>
          <p:cNvPr id="388099" name="Rectangle 3"/>
          <p:cNvSpPr>
            <a:spLocks noGrp="1" noChangeArrowheads="1"/>
          </p:cNvSpPr>
          <p:nvPr>
            <p:ph type="body" idx="1"/>
          </p:nvPr>
        </p:nvSpPr>
        <p:spPr/>
        <p:txBody>
          <a:bodyPr/>
          <a:lstStyle/>
          <a:p>
            <a:r>
              <a:rPr lang="en-US" altLang="zh-CN" smtClean="0"/>
              <a:t>Global enhancement: The global mean and variance are measured over an entire image</a:t>
            </a:r>
          </a:p>
          <a:p>
            <a:r>
              <a:rPr lang="en-US" altLang="zh-CN" smtClean="0"/>
              <a:t>Local enhancement: The local mean and variance are used as the basis for making changes</a:t>
            </a:r>
          </a:p>
          <a:p>
            <a:endParaRPr lang="zh-CN" altLang="en-US"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F652AE11-49D2-45CD-8F39-C8C45CB1651E}" type="slidenum">
              <a:rPr lang="en-US" altLang="zh-CN"/>
              <a:pPr>
                <a:defRPr/>
              </a:pPr>
              <a:t>79</a:t>
            </a:fld>
            <a:endParaRPr lang="en-US" altLang="zh-CN" dirty="0"/>
          </a:p>
        </p:txBody>
      </p:sp>
      <p:sp>
        <p:nvSpPr>
          <p:cNvPr id="357383" name="Rectangle 2"/>
          <p:cNvSpPr>
            <a:spLocks noGrp="1" noChangeArrowheads="1"/>
          </p:cNvSpPr>
          <p:nvPr>
            <p:ph type="title"/>
          </p:nvPr>
        </p:nvSpPr>
        <p:spPr/>
        <p:txBody>
          <a:bodyPr/>
          <a:lstStyle/>
          <a:p>
            <a:r>
              <a:rPr lang="en-US" altLang="zh-TW" sz="4000" smtClean="0"/>
              <a:t>Use of histogram statistics for image enhancement</a:t>
            </a:r>
            <a:endParaRPr lang="zh-CN" altLang="en-US" sz="4000" smtClean="0"/>
          </a:p>
        </p:txBody>
      </p:sp>
      <p:sp>
        <p:nvSpPr>
          <p:cNvPr id="7" name="Rectangle 3"/>
          <p:cNvSpPr txBox="1">
            <a:spLocks noChangeArrowheads="1"/>
          </p:cNvSpPr>
          <p:nvPr/>
        </p:nvSpPr>
        <p:spPr bwMode="auto">
          <a:xfrm>
            <a:off x="755650" y="2009775"/>
            <a:ext cx="7313613" cy="4114800"/>
          </a:xfrm>
          <a:prstGeom prst="rect">
            <a:avLst/>
          </a:prstGeom>
          <a:noFill/>
          <a:ln w="9525">
            <a:noFill/>
            <a:miter lim="800000"/>
            <a:headEnd/>
            <a:tailEnd/>
          </a:ln>
        </p:spPr>
        <p:txBody>
          <a:bodyPr/>
          <a:lstStyle/>
          <a:p>
            <a:pPr marL="742950" lvl="1" indent="-285750" eaLnBrk="0" hangingPunct="0">
              <a:spcBef>
                <a:spcPct val="20000"/>
              </a:spcBef>
              <a:buClr>
                <a:schemeClr val="hlink"/>
              </a:buClr>
              <a:buSzPct val="55000"/>
              <a:buFont typeface="Wingdings" pitchFamily="2" charset="2"/>
              <a:buChar char="n"/>
              <a:defRPr/>
            </a:pPr>
            <a:r>
              <a:rPr lang="zh-TW" altLang="en-US" sz="2800" b="0" kern="0" dirty="0">
                <a:ea typeface="+mn-ea"/>
                <a:cs typeface="Times New Roman" pitchFamily="18" charset="0"/>
              </a:rPr>
              <a:t>         </a:t>
            </a:r>
            <a:r>
              <a:rPr lang="en-US" altLang="zh-TW" sz="2800" b="0" kern="0" dirty="0">
                <a:ea typeface="+mn-ea"/>
                <a:cs typeface="Times New Roman" pitchFamily="18" charset="0"/>
              </a:rPr>
              <a:t>is the gray level at coordinates (</a:t>
            </a:r>
            <a:r>
              <a:rPr lang="en-US" altLang="zh-TW" sz="2800" b="0" kern="0" dirty="0" err="1">
                <a:ea typeface="+mn-ea"/>
                <a:cs typeface="Times New Roman" pitchFamily="18" charset="0"/>
              </a:rPr>
              <a:t>s,t</a:t>
            </a:r>
            <a:r>
              <a:rPr lang="en-US" altLang="zh-TW" sz="2800" b="0" kern="0" dirty="0">
                <a:ea typeface="+mn-ea"/>
                <a:cs typeface="Times New Roman" pitchFamily="18" charset="0"/>
              </a:rPr>
              <a:t>) in the neighborhood</a:t>
            </a:r>
          </a:p>
          <a:p>
            <a:pPr marL="742950" lvl="1" indent="-285750" eaLnBrk="0" hangingPunct="0">
              <a:spcBef>
                <a:spcPct val="20000"/>
              </a:spcBef>
              <a:buClr>
                <a:schemeClr val="hlink"/>
              </a:buClr>
              <a:buSzPct val="55000"/>
              <a:buFont typeface="Wingdings" pitchFamily="2" charset="2"/>
              <a:buChar char="n"/>
              <a:defRPr/>
            </a:pPr>
            <a:r>
              <a:rPr lang="en-US" altLang="zh-TW" sz="2800" b="0" kern="0" dirty="0">
                <a:ea typeface="+mn-ea"/>
                <a:cs typeface="Times New Roman" pitchFamily="18" charset="0"/>
              </a:rPr>
              <a:t>            is the neighborhood normalized histogram component</a:t>
            </a:r>
          </a:p>
          <a:p>
            <a:pPr marL="742950" lvl="1" indent="-285750" eaLnBrk="0" hangingPunct="0">
              <a:spcBef>
                <a:spcPct val="20000"/>
              </a:spcBef>
              <a:buClr>
                <a:schemeClr val="hlink"/>
              </a:buClr>
              <a:buSzPct val="55000"/>
              <a:buFont typeface="Wingdings" pitchFamily="2" charset="2"/>
              <a:buChar char="n"/>
              <a:defRPr/>
            </a:pPr>
            <a:r>
              <a:rPr lang="en-US" altLang="zh-TW" sz="2800" b="0" kern="0" dirty="0" smtClean="0">
                <a:ea typeface="+mn-ea"/>
                <a:cs typeface="Times New Roman" pitchFamily="18" charset="0"/>
              </a:rPr>
              <a:t>Local mean</a:t>
            </a:r>
            <a:r>
              <a:rPr lang="en-US" altLang="zh-TW" sz="2800" b="0" kern="0" dirty="0">
                <a:ea typeface="+mn-ea"/>
                <a:cs typeface="Times New Roman" pitchFamily="18" charset="0"/>
              </a:rPr>
              <a:t>:</a:t>
            </a:r>
          </a:p>
          <a:p>
            <a:pPr marL="742950" lvl="1" indent="-285750" eaLnBrk="0" hangingPunct="0">
              <a:spcBef>
                <a:spcPct val="20000"/>
              </a:spcBef>
              <a:buClr>
                <a:schemeClr val="hlink"/>
              </a:buClr>
              <a:buSzPct val="55000"/>
              <a:buFont typeface="Wingdings" pitchFamily="2" charset="2"/>
              <a:buChar char="n"/>
              <a:defRPr/>
            </a:pPr>
            <a:endParaRPr lang="en-US" altLang="zh-TW" sz="2800" b="0" kern="0" dirty="0">
              <a:ea typeface="+mn-ea"/>
              <a:cs typeface="Times New Roman" pitchFamily="18" charset="0"/>
            </a:endParaRPr>
          </a:p>
          <a:p>
            <a:pPr marL="742950" lvl="1" indent="-285750" eaLnBrk="0" hangingPunct="0">
              <a:spcBef>
                <a:spcPct val="20000"/>
              </a:spcBef>
              <a:buClr>
                <a:schemeClr val="hlink"/>
              </a:buClr>
              <a:buSzPct val="55000"/>
              <a:buFont typeface="Wingdings" pitchFamily="2" charset="2"/>
              <a:buChar char="n"/>
              <a:defRPr/>
            </a:pPr>
            <a:endParaRPr lang="en-US" altLang="zh-TW" sz="2800" b="0" kern="0" dirty="0">
              <a:ea typeface="+mn-ea"/>
              <a:cs typeface="Times New Roman" pitchFamily="18" charset="0"/>
            </a:endParaRPr>
          </a:p>
          <a:p>
            <a:pPr marL="742950" lvl="1" indent="-285750" eaLnBrk="0" hangingPunct="0">
              <a:spcBef>
                <a:spcPct val="20000"/>
              </a:spcBef>
              <a:buClr>
                <a:schemeClr val="hlink"/>
              </a:buClr>
              <a:buSzPct val="55000"/>
              <a:buFont typeface="Wingdings" pitchFamily="2" charset="2"/>
              <a:buChar char="n"/>
              <a:defRPr/>
            </a:pPr>
            <a:r>
              <a:rPr lang="en-US" altLang="zh-TW" sz="2800" b="0" kern="0" dirty="0">
                <a:ea typeface="+mn-ea"/>
                <a:cs typeface="Times New Roman" pitchFamily="18" charset="0"/>
              </a:rPr>
              <a:t>local </a:t>
            </a:r>
            <a:r>
              <a:rPr lang="en-US" altLang="zh-TW" sz="2800" b="0" kern="0" dirty="0" smtClean="0">
                <a:ea typeface="+mn-ea"/>
                <a:cs typeface="Times New Roman" pitchFamily="18" charset="0"/>
              </a:rPr>
              <a:t>variance (</a:t>
            </a:r>
            <a:r>
              <a:rPr lang="zh-CN" altLang="en-US" sz="2800" b="0" kern="0" dirty="0" smtClean="0">
                <a:ea typeface="+mn-ea"/>
                <a:cs typeface="Times New Roman" pitchFamily="18" charset="0"/>
              </a:rPr>
              <a:t>局部方差</a:t>
            </a:r>
            <a:r>
              <a:rPr lang="en-US" altLang="zh-TW" sz="2800" b="0" kern="0" dirty="0" smtClean="0">
                <a:ea typeface="+mn-ea"/>
                <a:cs typeface="Times New Roman" pitchFamily="18" charset="0"/>
              </a:rPr>
              <a:t>)</a:t>
            </a:r>
            <a:endParaRPr lang="en-US" altLang="zh-TW" sz="2800" b="0" kern="0" dirty="0">
              <a:ea typeface="+mn-ea"/>
              <a:cs typeface="Times New Roman" pitchFamily="18" charset="0"/>
            </a:endParaRPr>
          </a:p>
        </p:txBody>
      </p:sp>
      <p:graphicFrame>
        <p:nvGraphicFramePr>
          <p:cNvPr id="357378" name="Object 2"/>
          <p:cNvGraphicFramePr>
            <a:graphicFrameLocks noChangeAspect="1"/>
          </p:cNvGraphicFramePr>
          <p:nvPr/>
        </p:nvGraphicFramePr>
        <p:xfrm>
          <a:off x="1744663" y="1916113"/>
          <a:ext cx="484187" cy="615950"/>
        </p:xfrm>
        <a:graphic>
          <a:graphicData uri="http://schemas.openxmlformats.org/presentationml/2006/ole">
            <mc:AlternateContent xmlns:mc="http://schemas.openxmlformats.org/markup-compatibility/2006">
              <mc:Choice xmlns:v="urn:schemas-microsoft-com:vml" Requires="v">
                <p:oleObj spid="_x0000_s357402" name="方程式" r:id="rId4" imgW="190440" imgH="241200" progId="Equation.3">
                  <p:embed/>
                </p:oleObj>
              </mc:Choice>
              <mc:Fallback>
                <p:oleObj name="方程式" r:id="rId4" imgW="19044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4663" y="1916113"/>
                        <a:ext cx="484187"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7379" name="Object 3"/>
          <p:cNvGraphicFramePr>
            <a:graphicFrameLocks noChangeAspect="1"/>
          </p:cNvGraphicFramePr>
          <p:nvPr/>
        </p:nvGraphicFramePr>
        <p:xfrm>
          <a:off x="1547813" y="2928938"/>
          <a:ext cx="1065212" cy="615950"/>
        </p:xfrm>
        <a:graphic>
          <a:graphicData uri="http://schemas.openxmlformats.org/presentationml/2006/ole">
            <mc:AlternateContent xmlns:mc="http://schemas.openxmlformats.org/markup-compatibility/2006">
              <mc:Choice xmlns:v="urn:schemas-microsoft-com:vml" Requires="v">
                <p:oleObj spid="_x0000_s357403" name="方程式" r:id="rId6" imgW="419040" imgH="241200" progId="Equation.3">
                  <p:embed/>
                </p:oleObj>
              </mc:Choice>
              <mc:Fallback>
                <p:oleObj name="方程式" r:id="rId6" imgW="419040" imgH="2412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2928938"/>
                        <a:ext cx="1065212"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7380" name="Object 4"/>
          <p:cNvGraphicFramePr>
            <a:graphicFrameLocks noChangeAspect="1"/>
          </p:cNvGraphicFramePr>
          <p:nvPr/>
        </p:nvGraphicFramePr>
        <p:xfrm>
          <a:off x="2665413" y="4225925"/>
          <a:ext cx="3163887" cy="973138"/>
        </p:xfrm>
        <a:graphic>
          <a:graphicData uri="http://schemas.openxmlformats.org/presentationml/2006/ole">
            <mc:AlternateContent xmlns:mc="http://schemas.openxmlformats.org/markup-compatibility/2006">
              <mc:Choice xmlns:v="urn:schemas-microsoft-com:vml" Requires="v">
                <p:oleObj spid="_x0000_s357404" name="方程式" r:id="rId8" imgW="1244520" imgH="380880" progId="Equation.3">
                  <p:embed/>
                </p:oleObj>
              </mc:Choice>
              <mc:Fallback>
                <p:oleObj name="方程式" r:id="rId8" imgW="1244520" imgH="38088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5413" y="4225925"/>
                        <a:ext cx="3163887"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7381" name="Object 5"/>
          <p:cNvGraphicFramePr>
            <a:graphicFrameLocks noChangeAspect="1"/>
          </p:cNvGraphicFramePr>
          <p:nvPr/>
        </p:nvGraphicFramePr>
        <p:xfrm>
          <a:off x="2055813" y="5876925"/>
          <a:ext cx="4519612" cy="973138"/>
        </p:xfrm>
        <a:graphic>
          <a:graphicData uri="http://schemas.openxmlformats.org/presentationml/2006/ole">
            <mc:AlternateContent xmlns:mc="http://schemas.openxmlformats.org/markup-compatibility/2006">
              <mc:Choice xmlns:v="urn:schemas-microsoft-com:vml" Requires="v">
                <p:oleObj spid="_x0000_s357405" name="方程式" r:id="rId10" imgW="1777680" imgH="380880" progId="Equation.3">
                  <p:embed/>
                </p:oleObj>
              </mc:Choice>
              <mc:Fallback>
                <p:oleObj name="方程式" r:id="rId10" imgW="1777680" imgH="38088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5813" y="5876925"/>
                        <a:ext cx="4519612"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E83B2987-E802-46BF-B79D-1394F464844B}" type="slidenum">
              <a:rPr lang="zh-CN" altLang="en-US"/>
              <a:pPr>
                <a:defRPr/>
              </a:pPr>
              <a:t>8</a:t>
            </a:fld>
            <a:endParaRPr lang="en-US" altLang="zh-CN" dirty="0"/>
          </a:p>
        </p:txBody>
      </p:sp>
      <p:sp>
        <p:nvSpPr>
          <p:cNvPr id="206852" name="Rectangle 2"/>
          <p:cNvSpPr>
            <a:spLocks noGrp="1" noChangeArrowheads="1"/>
          </p:cNvSpPr>
          <p:nvPr>
            <p:ph type="title"/>
          </p:nvPr>
        </p:nvSpPr>
        <p:spPr/>
        <p:txBody>
          <a:bodyPr/>
          <a:lstStyle/>
          <a:p>
            <a:r>
              <a:rPr lang="en-US" altLang="zh-CN" smtClean="0"/>
              <a:t>Background</a:t>
            </a:r>
          </a:p>
        </p:txBody>
      </p:sp>
      <p:sp>
        <p:nvSpPr>
          <p:cNvPr id="206853" name="Rectangle 3"/>
          <p:cNvSpPr>
            <a:spLocks noGrp="1" noChangeArrowheads="1"/>
          </p:cNvSpPr>
          <p:nvPr>
            <p:ph type="body" sz="half" idx="1"/>
          </p:nvPr>
        </p:nvSpPr>
        <p:spPr>
          <a:xfrm>
            <a:off x="590550" y="1844675"/>
            <a:ext cx="8374063" cy="4449763"/>
          </a:xfrm>
        </p:spPr>
        <p:txBody>
          <a:bodyPr/>
          <a:lstStyle/>
          <a:p>
            <a:r>
              <a:rPr lang="en-US" altLang="zh-CN" dirty="0" smtClean="0"/>
              <a:t>Intensity transformation and spatial filtering in spatial domain can be denoted by:</a:t>
            </a:r>
          </a:p>
        </p:txBody>
      </p:sp>
      <p:graphicFrame>
        <p:nvGraphicFramePr>
          <p:cNvPr id="206850" name="Object 5"/>
          <p:cNvGraphicFramePr>
            <a:graphicFrameLocks noChangeAspect="1"/>
          </p:cNvGraphicFramePr>
          <p:nvPr>
            <p:extLst>
              <p:ext uri="{D42A27DB-BD31-4B8C-83A1-F6EECF244321}">
                <p14:modId xmlns:p14="http://schemas.microsoft.com/office/powerpoint/2010/main" val="197992713"/>
              </p:ext>
            </p:extLst>
          </p:nvPr>
        </p:nvGraphicFramePr>
        <p:xfrm>
          <a:off x="1187624" y="2842915"/>
          <a:ext cx="6985000" cy="3754437"/>
        </p:xfrm>
        <a:graphic>
          <a:graphicData uri="http://schemas.openxmlformats.org/presentationml/2006/ole">
            <mc:AlternateContent xmlns:mc="http://schemas.openxmlformats.org/markup-compatibility/2006">
              <mc:Choice xmlns:v="urn:schemas-microsoft-com:vml" Requires="v">
                <p:oleObj spid="_x0000_s206856" name="Equation" r:id="rId4" imgW="2082600" imgH="1117440" progId="Equation.DSMT4">
                  <p:embed/>
                </p:oleObj>
              </mc:Choice>
              <mc:Fallback>
                <p:oleObj name="Equation" r:id="rId4" imgW="2082600" imgH="111744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2842915"/>
                        <a:ext cx="6985000" cy="3754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E6DD06D1-BAA8-41DB-9F5D-3040806B54E5}" type="slidenum">
              <a:rPr lang="en-US" altLang="zh-CN"/>
              <a:pPr>
                <a:defRPr/>
              </a:pPr>
              <a:t>80</a:t>
            </a:fld>
            <a:endParaRPr lang="en-US" altLang="zh-CN" dirty="0"/>
          </a:p>
        </p:txBody>
      </p:sp>
      <p:sp>
        <p:nvSpPr>
          <p:cNvPr id="358407" name="Rectangle 2"/>
          <p:cNvSpPr>
            <a:spLocks noGrp="1" noChangeArrowheads="1"/>
          </p:cNvSpPr>
          <p:nvPr>
            <p:ph type="title"/>
          </p:nvPr>
        </p:nvSpPr>
        <p:spPr/>
        <p:txBody>
          <a:bodyPr/>
          <a:lstStyle/>
          <a:p>
            <a:r>
              <a:rPr lang="en-US" altLang="zh-TW" sz="4000" smtClean="0"/>
              <a:t>Use of histogram statistics for image enhancement</a:t>
            </a:r>
            <a:endParaRPr lang="zh-CN" altLang="en-US" sz="4000" smtClean="0"/>
          </a:p>
        </p:txBody>
      </p:sp>
      <p:sp>
        <p:nvSpPr>
          <p:cNvPr id="6" name="Rectangle 3"/>
          <p:cNvSpPr txBox="1">
            <a:spLocks noChangeArrowheads="1"/>
          </p:cNvSpPr>
          <p:nvPr/>
        </p:nvSpPr>
        <p:spPr bwMode="auto">
          <a:xfrm>
            <a:off x="1042988" y="2051050"/>
            <a:ext cx="7561460" cy="4114800"/>
          </a:xfrm>
          <a:prstGeom prst="rect">
            <a:avLst/>
          </a:prstGeom>
          <a:noFill/>
          <a:ln w="9525">
            <a:noFill/>
            <a:miter lim="800000"/>
            <a:headEnd/>
            <a:tailEnd/>
          </a:ln>
        </p:spPr>
        <p:txBody>
          <a:bodyPr/>
          <a:lstStyle/>
          <a:p>
            <a:pPr marL="742950" lvl="1" indent="-285750" eaLnBrk="0" hangingPunct="0">
              <a:spcBef>
                <a:spcPct val="20000"/>
              </a:spcBef>
              <a:buClr>
                <a:schemeClr val="hlink"/>
              </a:buClr>
              <a:buSzPct val="55000"/>
              <a:buFont typeface="Wingdings" pitchFamily="2" charset="2"/>
              <a:buChar char="n"/>
              <a:defRPr/>
            </a:pPr>
            <a:r>
              <a:rPr lang="zh-TW" altLang="en-US" sz="2800" b="0" kern="0" dirty="0">
                <a:ea typeface="+mn-ea"/>
                <a:cs typeface="Times New Roman" pitchFamily="18" charset="0"/>
              </a:rPr>
              <a:t>                     </a:t>
            </a:r>
            <a:r>
              <a:rPr lang="en-US" altLang="zh-TW" sz="2800" b="0" kern="0" dirty="0">
                <a:ea typeface="+mn-ea"/>
                <a:cs typeface="Times New Roman" pitchFamily="18" charset="0"/>
              </a:rPr>
              <a:t>are specified parameters</a:t>
            </a:r>
          </a:p>
          <a:p>
            <a:pPr marL="742950" lvl="1" indent="-285750" eaLnBrk="0" hangingPunct="0">
              <a:spcBef>
                <a:spcPct val="20000"/>
              </a:spcBef>
              <a:buClr>
                <a:schemeClr val="hlink"/>
              </a:buClr>
              <a:buSzPct val="55000"/>
              <a:buFont typeface="Wingdings" pitchFamily="2" charset="2"/>
              <a:buChar char="n"/>
              <a:defRPr/>
            </a:pPr>
            <a:r>
              <a:rPr lang="en-US" altLang="zh-TW" sz="2800" b="0" kern="0" dirty="0">
                <a:ea typeface="+mn-ea"/>
                <a:cs typeface="Times New Roman" pitchFamily="18" charset="0"/>
              </a:rPr>
              <a:t>        is the global mean</a:t>
            </a:r>
          </a:p>
          <a:p>
            <a:pPr marL="742950" lvl="1" indent="-285750" eaLnBrk="0" hangingPunct="0">
              <a:spcBef>
                <a:spcPct val="20000"/>
              </a:spcBef>
              <a:buClr>
                <a:schemeClr val="hlink"/>
              </a:buClr>
              <a:buSzPct val="55000"/>
              <a:buFont typeface="Wingdings" pitchFamily="2" charset="2"/>
              <a:buChar char="n"/>
              <a:defRPr/>
            </a:pPr>
            <a:r>
              <a:rPr lang="en-US" altLang="zh-TW" sz="2800" b="0" kern="0" dirty="0">
                <a:ea typeface="+mn-ea"/>
                <a:cs typeface="Times New Roman" pitchFamily="18" charset="0"/>
              </a:rPr>
              <a:t>       is the global standard </a:t>
            </a:r>
            <a:r>
              <a:rPr lang="en-US" altLang="zh-TW" sz="2800" b="0" kern="0" dirty="0" smtClean="0">
                <a:ea typeface="+mn-ea"/>
                <a:cs typeface="Times New Roman" pitchFamily="18" charset="0"/>
              </a:rPr>
              <a:t>deviation (</a:t>
            </a:r>
            <a:r>
              <a:rPr lang="zh-CN" altLang="en-US" sz="2800" b="0" kern="0" dirty="0" smtClean="0">
                <a:ea typeface="+mn-ea"/>
                <a:cs typeface="Times New Roman" pitchFamily="18" charset="0"/>
              </a:rPr>
              <a:t>标准差</a:t>
            </a:r>
            <a:r>
              <a:rPr lang="en-US" altLang="zh-CN" sz="2800" b="0" kern="0" dirty="0" smtClean="0">
                <a:ea typeface="+mn-ea"/>
                <a:cs typeface="Times New Roman" pitchFamily="18" charset="0"/>
              </a:rPr>
              <a:t>)</a:t>
            </a:r>
            <a:endParaRPr lang="en-US" altLang="zh-TW" sz="2800" b="0" kern="0" dirty="0">
              <a:ea typeface="+mn-ea"/>
              <a:cs typeface="Times New Roman" pitchFamily="18" charset="0"/>
            </a:endParaRPr>
          </a:p>
          <a:p>
            <a:pPr marL="742950" lvl="1" indent="-285750" eaLnBrk="0" hangingPunct="0">
              <a:spcBef>
                <a:spcPct val="20000"/>
              </a:spcBef>
              <a:buClr>
                <a:schemeClr val="hlink"/>
              </a:buClr>
              <a:buSzPct val="55000"/>
              <a:buFont typeface="Wingdings" pitchFamily="2" charset="2"/>
              <a:buChar char="n"/>
              <a:defRPr/>
            </a:pPr>
            <a:r>
              <a:rPr lang="en-US" altLang="zh-TW" sz="2800" b="0" kern="0" dirty="0">
                <a:ea typeface="+mn-ea"/>
                <a:cs typeface="Times New Roman" pitchFamily="18" charset="0"/>
              </a:rPr>
              <a:t>Mapping</a:t>
            </a:r>
          </a:p>
        </p:txBody>
      </p:sp>
      <p:graphicFrame>
        <p:nvGraphicFramePr>
          <p:cNvPr id="358402" name="Object 2"/>
          <p:cNvGraphicFramePr>
            <a:graphicFrameLocks noChangeAspect="1"/>
          </p:cNvGraphicFramePr>
          <p:nvPr/>
        </p:nvGraphicFramePr>
        <p:xfrm>
          <a:off x="1868488" y="2062163"/>
          <a:ext cx="1743075" cy="582612"/>
        </p:xfrm>
        <a:graphic>
          <a:graphicData uri="http://schemas.openxmlformats.org/presentationml/2006/ole">
            <mc:AlternateContent xmlns:mc="http://schemas.openxmlformats.org/markup-compatibility/2006">
              <mc:Choice xmlns:v="urn:schemas-microsoft-com:vml" Requires="v">
                <p:oleObj spid="_x0000_s358426" name="方程式" r:id="rId4" imgW="685800" imgH="228600" progId="Equation.3">
                  <p:embed/>
                </p:oleObj>
              </mc:Choice>
              <mc:Fallback>
                <p:oleObj name="方程式" r:id="rId4" imgW="685800" imgH="2286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488" y="2062163"/>
                        <a:ext cx="1743075"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03" name="Object 3"/>
          <p:cNvGraphicFramePr>
            <a:graphicFrameLocks noChangeAspect="1"/>
          </p:cNvGraphicFramePr>
          <p:nvPr/>
        </p:nvGraphicFramePr>
        <p:xfrm>
          <a:off x="1868488" y="2543175"/>
          <a:ext cx="677862" cy="582613"/>
        </p:xfrm>
        <a:graphic>
          <a:graphicData uri="http://schemas.openxmlformats.org/presentationml/2006/ole">
            <mc:AlternateContent xmlns:mc="http://schemas.openxmlformats.org/markup-compatibility/2006">
              <mc:Choice xmlns:v="urn:schemas-microsoft-com:vml" Requires="v">
                <p:oleObj spid="_x0000_s358427" name="方程式" r:id="rId6" imgW="266400" imgH="228600" progId="Equation.3">
                  <p:embed/>
                </p:oleObj>
              </mc:Choice>
              <mc:Fallback>
                <p:oleObj name="方程式" r:id="rId6" imgW="266400" imgH="2286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8488" y="2543175"/>
                        <a:ext cx="677862"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04" name="Object 4"/>
          <p:cNvGraphicFramePr>
            <a:graphicFrameLocks noChangeAspect="1"/>
          </p:cNvGraphicFramePr>
          <p:nvPr/>
        </p:nvGraphicFramePr>
        <p:xfrm>
          <a:off x="1873250" y="3076575"/>
          <a:ext cx="581025" cy="582613"/>
        </p:xfrm>
        <a:graphic>
          <a:graphicData uri="http://schemas.openxmlformats.org/presentationml/2006/ole">
            <mc:AlternateContent xmlns:mc="http://schemas.openxmlformats.org/markup-compatibility/2006">
              <mc:Choice xmlns:v="urn:schemas-microsoft-com:vml" Requires="v">
                <p:oleObj spid="_x0000_s358428" name="方程式" r:id="rId8" imgW="228600" imgH="228600" progId="Equation.3">
                  <p:embed/>
                </p:oleObj>
              </mc:Choice>
              <mc:Fallback>
                <p:oleObj name="方程式" r:id="rId8" imgW="228600" imgH="2286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3250" y="3076575"/>
                        <a:ext cx="581025"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05" name="Object 5"/>
          <p:cNvGraphicFramePr>
            <a:graphicFrameLocks noChangeAspect="1"/>
          </p:cNvGraphicFramePr>
          <p:nvPr/>
        </p:nvGraphicFramePr>
        <p:xfrm>
          <a:off x="1149350" y="4300538"/>
          <a:ext cx="7294563" cy="1812925"/>
        </p:xfrm>
        <a:graphic>
          <a:graphicData uri="http://schemas.openxmlformats.org/presentationml/2006/ole">
            <mc:AlternateContent xmlns:mc="http://schemas.openxmlformats.org/markup-compatibility/2006">
              <mc:Choice xmlns:v="urn:schemas-microsoft-com:vml" Requires="v">
                <p:oleObj spid="_x0000_s358429" name="方程式" r:id="rId10" imgW="2869920" imgH="711000" progId="Equation.3">
                  <p:embed/>
                </p:oleObj>
              </mc:Choice>
              <mc:Fallback>
                <p:oleObj name="方程式" r:id="rId10" imgW="2869920" imgH="71100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9350" y="4300538"/>
                        <a:ext cx="7294563" cy="181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srcRect/>
          <a:stretch>
            <a:fillRect/>
          </a:stretch>
        </p:blipFill>
        <p:spPr bwMode="auto">
          <a:xfrm>
            <a:off x="329505" y="1772816"/>
            <a:ext cx="8562975" cy="5029200"/>
          </a:xfrm>
          <a:prstGeom prst="rect">
            <a:avLst/>
          </a:prstGeom>
          <a:noFill/>
          <a:ln w="9525">
            <a:noFill/>
            <a:miter lim="800000"/>
            <a:headEnd/>
            <a:tailEnd/>
          </a:ln>
          <a:effectLst/>
        </p:spPr>
      </p:pic>
      <p:sp>
        <p:nvSpPr>
          <p:cNvPr id="5" name="Rectangle 13"/>
          <p:cNvSpPr>
            <a:spLocks noGrp="1" noChangeArrowheads="1"/>
          </p:cNvSpPr>
          <p:nvPr>
            <p:ph type="sldNum" sz="quarter" idx="12"/>
          </p:nvPr>
        </p:nvSpPr>
        <p:spPr/>
        <p:txBody>
          <a:bodyPr/>
          <a:lstStyle/>
          <a:p>
            <a:pPr>
              <a:defRPr/>
            </a:pPr>
            <a:fld id="{7782E4CC-AFDF-43F5-9BFB-5F1DFBB104F8}" type="slidenum">
              <a:rPr lang="en-US" altLang="zh-CN"/>
              <a:pPr>
                <a:defRPr/>
              </a:pPr>
              <a:t>81</a:t>
            </a:fld>
            <a:endParaRPr lang="en-US" altLang="zh-CN" dirty="0"/>
          </a:p>
        </p:txBody>
      </p:sp>
      <p:sp>
        <p:nvSpPr>
          <p:cNvPr id="396290" name="Rectangle 2"/>
          <p:cNvSpPr>
            <a:spLocks noGrp="1" noChangeArrowheads="1"/>
          </p:cNvSpPr>
          <p:nvPr>
            <p:ph type="title"/>
          </p:nvPr>
        </p:nvSpPr>
        <p:spPr/>
        <p:txBody>
          <a:bodyPr/>
          <a:lstStyle/>
          <a:p>
            <a:r>
              <a:rPr lang="en-US" altLang="zh-TW" sz="4000" smtClean="0"/>
              <a:t>Use of histogram statistics for image enhancement</a:t>
            </a:r>
            <a:endParaRPr lang="zh-CN" altLang="en-US" sz="400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ACD6DC14-629B-4BC7-8E8F-E65B88CEF0A7}" type="slidenum">
              <a:rPr lang="en-US" altLang="zh-CN"/>
              <a:pPr>
                <a:defRPr/>
              </a:pPr>
              <a:t>82</a:t>
            </a:fld>
            <a:endParaRPr lang="en-US" altLang="zh-CN" dirty="0"/>
          </a:p>
        </p:txBody>
      </p:sp>
      <p:sp>
        <p:nvSpPr>
          <p:cNvPr id="402434" name="Rectangle 2"/>
          <p:cNvSpPr>
            <a:spLocks noGrp="1" noChangeArrowheads="1"/>
          </p:cNvSpPr>
          <p:nvPr>
            <p:ph type="title"/>
          </p:nvPr>
        </p:nvSpPr>
        <p:spPr/>
        <p:txBody>
          <a:bodyPr/>
          <a:lstStyle/>
          <a:p>
            <a:pPr eaLnBrk="1" hangingPunct="1"/>
            <a:r>
              <a:rPr lang="en-IE" altLang="zh-CN" smtClean="0"/>
              <a:t>Summary</a:t>
            </a:r>
            <a:endParaRPr lang="en-US" altLang="zh-CN" smtClean="0"/>
          </a:p>
        </p:txBody>
      </p:sp>
      <p:sp>
        <p:nvSpPr>
          <p:cNvPr id="402435" name="Rectangle 3"/>
          <p:cNvSpPr>
            <a:spLocks noGrp="1" noChangeArrowheads="1"/>
          </p:cNvSpPr>
          <p:nvPr>
            <p:ph type="body" idx="1"/>
          </p:nvPr>
        </p:nvSpPr>
        <p:spPr/>
        <p:txBody>
          <a:bodyPr/>
          <a:lstStyle/>
          <a:p>
            <a:pPr marL="0" indent="0" eaLnBrk="1" hangingPunct="1"/>
            <a:r>
              <a:rPr lang="en-IE" altLang="zh-CN" smtClean="0"/>
              <a:t>We have looked at:</a:t>
            </a:r>
          </a:p>
          <a:p>
            <a:pPr lvl="1" eaLnBrk="1" hangingPunct="1"/>
            <a:r>
              <a:rPr lang="en-US" altLang="zh-CN" smtClean="0"/>
              <a:t>Some basic intensity transformation functions</a:t>
            </a:r>
          </a:p>
          <a:p>
            <a:pPr lvl="1" eaLnBrk="1" hangingPunct="1"/>
            <a:r>
              <a:rPr lang="en-US" altLang="zh-CN" smtClean="0"/>
              <a:t>Histogram  processing</a:t>
            </a:r>
          </a:p>
        </p:txBody>
      </p:sp>
      <p:sp>
        <p:nvSpPr>
          <p:cNvPr id="4" name="灯片编号占位符 3"/>
          <p:cNvSpPr txBox="1">
            <a:spLocks noGrp="1"/>
          </p:cNvSpPr>
          <p:nvPr/>
        </p:nvSpPr>
        <p:spPr bwMode="auto">
          <a:xfrm>
            <a:off x="7042150" y="6356350"/>
            <a:ext cx="1905000" cy="457200"/>
          </a:xfrm>
          <a:prstGeom prst="rect">
            <a:avLst/>
          </a:prstGeom>
          <a:noFill/>
          <a:ln>
            <a:miter lim="800000"/>
            <a:headEnd/>
            <a:tailEnd/>
          </a:ln>
        </p:spPr>
        <p:txBody>
          <a:bodyPr anchor="b"/>
          <a:lstStyle/>
          <a:p>
            <a:pPr algn="r" eaLnBrk="0" hangingPunct="0">
              <a:defRPr/>
            </a:pPr>
            <a:fld id="{AE51F8D1-B36A-4FAF-8DC6-4C9423DA26D4}" type="slidenum">
              <a:rPr lang="en-US" altLang="zh-CN" sz="1400">
                <a:ea typeface="+mn-ea"/>
              </a:rPr>
              <a:pPr algn="r" eaLnBrk="0" hangingPunct="0">
                <a:defRPr/>
              </a:pPr>
              <a:t>82</a:t>
            </a:fld>
            <a:endParaRPr lang="en-US" altLang="zh-CN" sz="1400" dirty="0">
              <a:ea typeface="+mn-ea"/>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p:txBody>
          <a:bodyPr/>
          <a:lstStyle/>
          <a:p>
            <a:pPr>
              <a:defRPr/>
            </a:pPr>
            <a:fld id="{DB03E913-58AE-4067-8A77-192554757286}" type="slidenum">
              <a:rPr lang="en-US" altLang="zh-CN"/>
              <a:pPr>
                <a:defRPr/>
              </a:pPr>
              <a:t>83</a:t>
            </a:fld>
            <a:endParaRPr lang="en-US" altLang="zh-CN" dirty="0"/>
          </a:p>
        </p:txBody>
      </p:sp>
      <p:sp>
        <p:nvSpPr>
          <p:cNvPr id="404482" name="Rectangle 3"/>
          <p:cNvSpPr>
            <a:spLocks noGrp="1" noChangeArrowheads="1"/>
          </p:cNvSpPr>
          <p:nvPr>
            <p:ph type="body" idx="1"/>
          </p:nvPr>
        </p:nvSpPr>
        <p:spPr>
          <a:xfrm>
            <a:off x="457200" y="1997075"/>
            <a:ext cx="8345488" cy="4887913"/>
          </a:xfrm>
        </p:spPr>
        <p:txBody>
          <a:bodyPr/>
          <a:lstStyle/>
          <a:p>
            <a:pPr eaLnBrk="1" hangingPunct="1"/>
            <a:r>
              <a:rPr lang="en-US" altLang="zh-CN" dirty="0" smtClean="0"/>
              <a:t>Part 1</a:t>
            </a:r>
          </a:p>
          <a:p>
            <a:pPr lvl="1" eaLnBrk="1" hangingPunct="1"/>
            <a:r>
              <a:rPr lang="en-US" altLang="zh-CN" dirty="0" smtClean="0"/>
              <a:t>pp.215        problem: 3.1, 3.5</a:t>
            </a:r>
          </a:p>
          <a:p>
            <a:pPr lvl="1" eaLnBrk="1" hangingPunct="1"/>
            <a:endParaRPr lang="en-US" altLang="zh-CN" dirty="0" smtClean="0"/>
          </a:p>
          <a:p>
            <a:pPr eaLnBrk="1" hangingPunct="1"/>
            <a:r>
              <a:rPr lang="en-US" altLang="zh-CN" dirty="0" smtClean="0"/>
              <a:t>Part 2</a:t>
            </a:r>
          </a:p>
          <a:p>
            <a:pPr eaLnBrk="1" hangingPunct="1">
              <a:buFont typeface="Wingdings" pitchFamily="2" charset="2"/>
              <a:buNone/>
            </a:pPr>
            <a:r>
              <a:rPr lang="en-US" altLang="zh-CN" sz="2000" dirty="0" smtClean="0"/>
              <a:t>   The right graph shows An image of  5x4</a:t>
            </a:r>
          </a:p>
          <a:p>
            <a:pPr eaLnBrk="1" hangingPunct="1">
              <a:buFont typeface="Wingdings" pitchFamily="2" charset="2"/>
              <a:buNone/>
            </a:pPr>
            <a:r>
              <a:rPr lang="en-US" altLang="zh-CN" sz="2000" dirty="0" smtClean="0"/>
              <a:t>    pixels. The values in every cell represent</a:t>
            </a:r>
          </a:p>
          <a:p>
            <a:pPr eaLnBrk="1" hangingPunct="1">
              <a:buFont typeface="Wingdings" pitchFamily="2" charset="2"/>
              <a:buNone/>
            </a:pPr>
            <a:r>
              <a:rPr lang="en-US" altLang="zh-CN" sz="2000" dirty="0" smtClean="0"/>
              <a:t>    the gray level on the corresponding pixel.  </a:t>
            </a:r>
          </a:p>
          <a:p>
            <a:pPr eaLnBrk="1" hangingPunct="1">
              <a:buFont typeface="Wingdings" pitchFamily="2" charset="2"/>
              <a:buNone/>
            </a:pPr>
            <a:r>
              <a:rPr lang="en-US" altLang="zh-CN" sz="2000" dirty="0" smtClean="0"/>
              <a:t>    The image’s  gray scale is [0, 255]. Please </a:t>
            </a:r>
          </a:p>
          <a:p>
            <a:pPr eaLnBrk="1" hangingPunct="1">
              <a:buFont typeface="Wingdings" pitchFamily="2" charset="2"/>
              <a:buNone/>
            </a:pPr>
            <a:r>
              <a:rPr lang="en-US" altLang="zh-CN" sz="2000" dirty="0" smtClean="0"/>
              <a:t>     apply histogram equalization transformation</a:t>
            </a:r>
          </a:p>
          <a:p>
            <a:pPr eaLnBrk="1" hangingPunct="1">
              <a:buFont typeface="Wingdings" pitchFamily="2" charset="2"/>
              <a:buNone/>
            </a:pPr>
            <a:r>
              <a:rPr lang="en-US" altLang="zh-CN" sz="2000" dirty="0" smtClean="0"/>
              <a:t>     on the image and write down the results.</a:t>
            </a:r>
            <a:endParaRPr lang="en-US" altLang="zh-CN" dirty="0" smtClean="0"/>
          </a:p>
        </p:txBody>
      </p:sp>
      <p:sp>
        <p:nvSpPr>
          <p:cNvPr id="404483" name="标题 3"/>
          <p:cNvSpPr>
            <a:spLocks noGrp="1"/>
          </p:cNvSpPr>
          <p:nvPr>
            <p:ph type="title"/>
          </p:nvPr>
        </p:nvSpPr>
        <p:spPr/>
        <p:txBody>
          <a:bodyPr/>
          <a:lstStyle/>
          <a:p>
            <a:r>
              <a:rPr lang="en-US" altLang="zh-CN" smtClean="0"/>
              <a:t>Homework</a:t>
            </a:r>
            <a:endParaRPr lang="zh-CN" altLang="en-US" smtClean="0"/>
          </a:p>
        </p:txBody>
      </p:sp>
      <p:sp>
        <p:nvSpPr>
          <p:cNvPr id="5" name="灯片编号占位符 4"/>
          <p:cNvSpPr txBox="1">
            <a:spLocks noGrp="1"/>
          </p:cNvSpPr>
          <p:nvPr/>
        </p:nvSpPr>
        <p:spPr bwMode="auto">
          <a:xfrm>
            <a:off x="7042150" y="6356350"/>
            <a:ext cx="1905000" cy="457200"/>
          </a:xfrm>
          <a:prstGeom prst="rect">
            <a:avLst/>
          </a:prstGeom>
          <a:noFill/>
          <a:ln>
            <a:miter lim="800000"/>
            <a:headEnd/>
            <a:tailEnd/>
          </a:ln>
        </p:spPr>
        <p:txBody>
          <a:bodyPr anchor="b"/>
          <a:lstStyle/>
          <a:p>
            <a:pPr algn="r" eaLnBrk="0" hangingPunct="0">
              <a:defRPr/>
            </a:pPr>
            <a:fld id="{8B05835E-2432-4B89-856E-7C69A5CD5FC7}" type="slidenum">
              <a:rPr lang="en-US" altLang="zh-CN" sz="1400">
                <a:ea typeface="+mn-ea"/>
              </a:rPr>
              <a:pPr algn="r" eaLnBrk="0" hangingPunct="0">
                <a:defRPr/>
              </a:pPr>
              <a:t>83</a:t>
            </a:fld>
            <a:endParaRPr lang="en-US" altLang="zh-CN" sz="1400" dirty="0">
              <a:ea typeface="+mn-ea"/>
            </a:endParaRPr>
          </a:p>
        </p:txBody>
      </p:sp>
      <p:graphicFrame>
        <p:nvGraphicFramePr>
          <p:cNvPr id="7" name="Table 3"/>
          <p:cNvGraphicFramePr>
            <a:graphicFrameLocks noGrp="1"/>
          </p:cNvGraphicFramePr>
          <p:nvPr/>
        </p:nvGraphicFramePr>
        <p:xfrm>
          <a:off x="5580063" y="3933825"/>
          <a:ext cx="2882900" cy="2681288"/>
        </p:xfrm>
        <a:graphic>
          <a:graphicData uri="http://schemas.openxmlformats.org/drawingml/2006/table">
            <a:tbl>
              <a:tblPr/>
              <a:tblGrid>
                <a:gridCol w="720725"/>
                <a:gridCol w="720725"/>
                <a:gridCol w="720725"/>
                <a:gridCol w="720725"/>
              </a:tblGrid>
              <a:tr h="5603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200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45</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0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2</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120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0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120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0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200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45</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0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200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200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45</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45</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DF2F96D0-BEC4-48A2-B72E-962CCA556D96}" type="slidenum">
              <a:rPr lang="en-US" altLang="zh-CN"/>
              <a:pPr>
                <a:defRPr/>
              </a:pPr>
              <a:t>84</a:t>
            </a:fld>
            <a:endParaRPr lang="en-US" altLang="zh-CN" dirty="0"/>
          </a:p>
        </p:txBody>
      </p:sp>
      <p:sp>
        <p:nvSpPr>
          <p:cNvPr id="4" name="灯片编号占位符 3"/>
          <p:cNvSpPr txBox="1">
            <a:spLocks noGrp="1"/>
          </p:cNvSpPr>
          <p:nvPr/>
        </p:nvSpPr>
        <p:spPr bwMode="auto">
          <a:xfrm>
            <a:off x="7042150" y="6356350"/>
            <a:ext cx="1905000" cy="457200"/>
          </a:xfrm>
          <a:prstGeom prst="rect">
            <a:avLst/>
          </a:prstGeom>
          <a:noFill/>
          <a:ln>
            <a:miter lim="800000"/>
            <a:headEnd/>
            <a:tailEnd/>
          </a:ln>
        </p:spPr>
        <p:txBody>
          <a:bodyPr anchor="b"/>
          <a:lstStyle/>
          <a:p>
            <a:pPr algn="r" eaLnBrk="0" hangingPunct="0">
              <a:defRPr/>
            </a:pPr>
            <a:fld id="{67556304-9DB1-4167-B747-26C49FF1103A}" type="slidenum">
              <a:rPr lang="en-US" altLang="zh-CN" sz="1400">
                <a:ea typeface="+mn-ea"/>
              </a:rPr>
              <a:pPr algn="r" eaLnBrk="0" hangingPunct="0">
                <a:defRPr/>
              </a:pPr>
              <a:t>84</a:t>
            </a:fld>
            <a:endParaRPr lang="en-US" altLang="zh-CN" sz="1400" dirty="0">
              <a:ea typeface="+mn-ea"/>
            </a:endParaRPr>
          </a:p>
        </p:txBody>
      </p:sp>
      <p:sp>
        <p:nvSpPr>
          <p:cNvPr id="407555" name="标题 6"/>
          <p:cNvSpPr>
            <a:spLocks noGrp="1"/>
          </p:cNvSpPr>
          <p:nvPr>
            <p:ph type="title"/>
          </p:nvPr>
        </p:nvSpPr>
        <p:spPr/>
        <p:txBody>
          <a:bodyPr/>
          <a:lstStyle/>
          <a:p>
            <a:endParaRPr lang="zh-CN" altLang="en-US"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2"/>
          <p:cNvSpPr>
            <a:spLocks noGrp="1" noChangeArrowheads="1"/>
          </p:cNvSpPr>
          <p:nvPr>
            <p:ph type="title"/>
          </p:nvPr>
        </p:nvSpPr>
        <p:spPr>
          <a:xfrm>
            <a:off x="457200" y="277813"/>
            <a:ext cx="4495800" cy="1139825"/>
          </a:xfrm>
        </p:spPr>
        <p:txBody>
          <a:bodyPr/>
          <a:lstStyle/>
          <a:p>
            <a:pPr eaLnBrk="1" hangingPunct="1"/>
            <a:r>
              <a:rPr lang="en-US" altLang="zh-CN" sz="3200" smtClean="0">
                <a:solidFill>
                  <a:srgbClr val="FF5050"/>
                </a:solidFill>
              </a:rPr>
              <a:t>ANSWER: </a:t>
            </a:r>
            <a:r>
              <a:rPr lang="en-US" altLang="zh-CN" sz="3200" smtClean="0"/>
              <a:t> Normalized histogram</a:t>
            </a:r>
          </a:p>
        </p:txBody>
      </p:sp>
      <p:sp>
        <p:nvSpPr>
          <p:cNvPr id="409602" name="Rectangle 3"/>
          <p:cNvSpPr>
            <a:spLocks noGrp="1" noChangeArrowheads="1"/>
          </p:cNvSpPr>
          <p:nvPr>
            <p:ph type="body" sz="half" idx="1"/>
          </p:nvPr>
        </p:nvSpPr>
        <p:spPr>
          <a:xfrm>
            <a:off x="495300" y="1174750"/>
            <a:ext cx="4191000" cy="5105400"/>
          </a:xfrm>
        </p:spPr>
        <p:txBody>
          <a:bodyPr/>
          <a:lstStyle/>
          <a:p>
            <a:pPr eaLnBrk="1" hangingPunct="1"/>
            <a:r>
              <a:rPr lang="en-US" altLang="zh-CN" sz="2400" smtClean="0"/>
              <a:t>An image of 5x5 pixels (M=?__4, N=?___5)</a:t>
            </a:r>
          </a:p>
          <a:p>
            <a:pPr eaLnBrk="1" hangingPunct="1"/>
            <a:r>
              <a:rPr lang="en-US" altLang="zh-CN" sz="2400" smtClean="0"/>
              <a:t>K=0,1,2,..,L-1=255. </a:t>
            </a:r>
          </a:p>
          <a:p>
            <a:pPr eaLnBrk="1" hangingPunct="1"/>
            <a:r>
              <a:rPr lang="en-US" altLang="zh-CN" sz="2400" smtClean="0"/>
              <a:t>L=256 levels</a:t>
            </a:r>
          </a:p>
          <a:p>
            <a:pPr eaLnBrk="1" hangingPunct="1"/>
            <a:r>
              <a:rPr lang="en-US" altLang="zh-CN" sz="2400" smtClean="0"/>
              <a:t>Sketch the histogram</a:t>
            </a:r>
          </a:p>
          <a:p>
            <a:pPr eaLnBrk="1" hangingPunct="1"/>
            <a:endParaRPr lang="en-US" altLang="zh-CN" sz="2400" smtClean="0"/>
          </a:p>
        </p:txBody>
      </p:sp>
      <p:sp>
        <p:nvSpPr>
          <p:cNvPr id="27" name="Rectangle 6"/>
          <p:cNvSpPr>
            <a:spLocks noGrp="1" noChangeArrowheads="1"/>
          </p:cNvSpPr>
          <p:nvPr>
            <p:ph type="sldNum" sz="quarter" idx="12"/>
          </p:nvPr>
        </p:nvSpPr>
        <p:spPr/>
        <p:txBody>
          <a:bodyPr/>
          <a:lstStyle/>
          <a:p>
            <a:pPr>
              <a:defRPr/>
            </a:pPr>
            <a:fld id="{605A0012-6D96-4BD8-9E8D-77F4CA87B87E}" type="slidenum">
              <a:rPr lang="en-US" altLang="zh-CN"/>
              <a:pPr>
                <a:defRPr/>
              </a:pPr>
              <a:t>85</a:t>
            </a:fld>
            <a:endParaRPr lang="en-US" altLang="zh-CN"/>
          </a:p>
        </p:txBody>
      </p:sp>
      <p:sp>
        <p:nvSpPr>
          <p:cNvPr id="409604" name="Line 53"/>
          <p:cNvSpPr>
            <a:spLocks noChangeShapeType="1"/>
          </p:cNvSpPr>
          <p:nvPr/>
        </p:nvSpPr>
        <p:spPr bwMode="auto">
          <a:xfrm>
            <a:off x="1111250" y="6111875"/>
            <a:ext cx="3276600" cy="0"/>
          </a:xfrm>
          <a:prstGeom prst="line">
            <a:avLst/>
          </a:prstGeom>
          <a:noFill/>
          <a:ln w="12700">
            <a:solidFill>
              <a:schemeClr val="tx1"/>
            </a:solidFill>
            <a:round/>
            <a:headEnd type="none" w="sm" len="sm"/>
            <a:tailEnd type="triangle" w="sm" len="sm"/>
          </a:ln>
        </p:spPr>
        <p:txBody>
          <a:bodyPr/>
          <a:lstStyle/>
          <a:p>
            <a:endParaRPr lang="zh-CN" altLang="en-US"/>
          </a:p>
        </p:txBody>
      </p:sp>
      <p:sp>
        <p:nvSpPr>
          <p:cNvPr id="409605" name="Line 54"/>
          <p:cNvSpPr>
            <a:spLocks noChangeShapeType="1"/>
          </p:cNvSpPr>
          <p:nvPr/>
        </p:nvSpPr>
        <p:spPr bwMode="auto">
          <a:xfrm flipV="1">
            <a:off x="1111250" y="4435475"/>
            <a:ext cx="0" cy="1676400"/>
          </a:xfrm>
          <a:prstGeom prst="line">
            <a:avLst/>
          </a:prstGeom>
          <a:noFill/>
          <a:ln w="12700">
            <a:solidFill>
              <a:schemeClr val="tx1"/>
            </a:solidFill>
            <a:round/>
            <a:headEnd type="none" w="sm" len="sm"/>
            <a:tailEnd type="triangle" w="sm" len="sm"/>
          </a:ln>
        </p:spPr>
        <p:txBody>
          <a:bodyPr/>
          <a:lstStyle/>
          <a:p>
            <a:endParaRPr lang="zh-CN" altLang="en-US"/>
          </a:p>
        </p:txBody>
      </p:sp>
      <p:sp>
        <p:nvSpPr>
          <p:cNvPr id="409606" name="Line 62"/>
          <p:cNvSpPr>
            <a:spLocks noChangeShapeType="1"/>
          </p:cNvSpPr>
          <p:nvPr/>
        </p:nvSpPr>
        <p:spPr bwMode="auto">
          <a:xfrm flipH="1">
            <a:off x="1004888" y="5273675"/>
            <a:ext cx="152400" cy="0"/>
          </a:xfrm>
          <a:prstGeom prst="line">
            <a:avLst/>
          </a:prstGeom>
          <a:noFill/>
          <a:ln w="12700">
            <a:solidFill>
              <a:schemeClr val="tx1"/>
            </a:solidFill>
            <a:round/>
            <a:headEnd type="none" w="sm" len="sm"/>
            <a:tailEnd type="none" w="sm" len="sm"/>
          </a:ln>
        </p:spPr>
        <p:txBody>
          <a:bodyPr/>
          <a:lstStyle/>
          <a:p>
            <a:endParaRPr lang="zh-CN" altLang="en-US"/>
          </a:p>
        </p:txBody>
      </p:sp>
      <p:sp>
        <p:nvSpPr>
          <p:cNvPr id="409607" name="Line 63"/>
          <p:cNvSpPr>
            <a:spLocks noChangeShapeType="1"/>
          </p:cNvSpPr>
          <p:nvPr/>
        </p:nvSpPr>
        <p:spPr bwMode="auto">
          <a:xfrm flipH="1">
            <a:off x="965200" y="4543425"/>
            <a:ext cx="338138" cy="0"/>
          </a:xfrm>
          <a:prstGeom prst="line">
            <a:avLst/>
          </a:prstGeom>
          <a:noFill/>
          <a:ln w="12700">
            <a:solidFill>
              <a:schemeClr val="tx1"/>
            </a:solidFill>
            <a:round/>
            <a:headEnd type="none" w="sm" len="sm"/>
            <a:tailEnd type="none" w="sm" len="sm"/>
          </a:ln>
        </p:spPr>
        <p:txBody>
          <a:bodyPr/>
          <a:lstStyle/>
          <a:p>
            <a:endParaRPr lang="zh-CN" altLang="en-US"/>
          </a:p>
        </p:txBody>
      </p:sp>
      <p:sp>
        <p:nvSpPr>
          <p:cNvPr id="409608" name="Text Box 64"/>
          <p:cNvSpPr txBox="1">
            <a:spLocks noChangeArrowheads="1"/>
          </p:cNvSpPr>
          <p:nvPr/>
        </p:nvSpPr>
        <p:spPr bwMode="auto">
          <a:xfrm>
            <a:off x="676275" y="4435475"/>
            <a:ext cx="331788" cy="369888"/>
          </a:xfrm>
          <a:prstGeom prst="rect">
            <a:avLst/>
          </a:prstGeom>
          <a:noFill/>
          <a:ln w="12700">
            <a:noFill/>
            <a:miter lim="800000"/>
            <a:headEnd type="none" w="sm" len="sm"/>
            <a:tailEnd type="none" w="sm" len="sm"/>
          </a:ln>
        </p:spPr>
        <p:txBody>
          <a:bodyPr wrap="none">
            <a:spAutoFit/>
          </a:bodyPr>
          <a:lstStyle/>
          <a:p>
            <a:r>
              <a:rPr lang="en-US" altLang="zh-CN"/>
              <a:t>1</a:t>
            </a:r>
          </a:p>
        </p:txBody>
      </p:sp>
      <p:sp>
        <p:nvSpPr>
          <p:cNvPr id="409609" name="Text Box 65"/>
          <p:cNvSpPr txBox="1">
            <a:spLocks noChangeArrowheads="1"/>
          </p:cNvSpPr>
          <p:nvPr/>
        </p:nvSpPr>
        <p:spPr bwMode="auto">
          <a:xfrm>
            <a:off x="450850" y="5089525"/>
            <a:ext cx="579438" cy="369888"/>
          </a:xfrm>
          <a:prstGeom prst="rect">
            <a:avLst/>
          </a:prstGeom>
          <a:noFill/>
          <a:ln w="12700">
            <a:noFill/>
            <a:miter lim="800000"/>
            <a:headEnd type="none" w="sm" len="sm"/>
            <a:tailEnd type="none" w="sm" len="sm"/>
          </a:ln>
        </p:spPr>
        <p:txBody>
          <a:bodyPr>
            <a:spAutoFit/>
          </a:bodyPr>
          <a:lstStyle/>
          <a:p>
            <a:r>
              <a:rPr lang="en-US" altLang="zh-CN"/>
              <a:t>0.5</a:t>
            </a:r>
          </a:p>
        </p:txBody>
      </p:sp>
      <p:sp>
        <p:nvSpPr>
          <p:cNvPr id="409610" name="Text Box 67"/>
          <p:cNvSpPr txBox="1">
            <a:spLocks noChangeArrowheads="1"/>
          </p:cNvSpPr>
          <p:nvPr/>
        </p:nvSpPr>
        <p:spPr bwMode="auto">
          <a:xfrm>
            <a:off x="425450" y="3697288"/>
            <a:ext cx="2130425" cy="523875"/>
          </a:xfrm>
          <a:prstGeom prst="rect">
            <a:avLst/>
          </a:prstGeom>
          <a:noFill/>
          <a:ln w="12700">
            <a:noFill/>
            <a:miter lim="800000"/>
            <a:headEnd type="none" w="sm" len="sm"/>
            <a:tailEnd type="none" w="sm" len="sm"/>
          </a:ln>
        </p:spPr>
        <p:txBody>
          <a:bodyPr>
            <a:spAutoFit/>
          </a:bodyPr>
          <a:lstStyle/>
          <a:p>
            <a:r>
              <a:rPr lang="en-US" altLang="zh-CN" sz="1400"/>
              <a:t>Normalized   Count </a:t>
            </a:r>
          </a:p>
          <a:p>
            <a:r>
              <a:rPr lang="en-US" altLang="zh-CN" sz="1400" i="1"/>
              <a:t>P(r</a:t>
            </a:r>
            <a:r>
              <a:rPr lang="en-US" altLang="zh-CN" sz="1400" i="1" baseline="-25000"/>
              <a:t>k</a:t>
            </a:r>
            <a:r>
              <a:rPr lang="en-US" altLang="zh-CN" sz="1400" i="1"/>
              <a:t>)=n</a:t>
            </a:r>
            <a:r>
              <a:rPr lang="en-US" altLang="zh-CN" sz="1400" i="1" baseline="-25000"/>
              <a:t>k</a:t>
            </a:r>
            <a:r>
              <a:rPr lang="en-US" altLang="zh-CN" sz="1400" i="1"/>
              <a:t>/MN</a:t>
            </a:r>
          </a:p>
        </p:txBody>
      </p:sp>
      <p:sp>
        <p:nvSpPr>
          <p:cNvPr id="409611" name="Text Box 68"/>
          <p:cNvSpPr txBox="1">
            <a:spLocks noChangeArrowheads="1"/>
          </p:cNvSpPr>
          <p:nvPr/>
        </p:nvSpPr>
        <p:spPr bwMode="auto">
          <a:xfrm>
            <a:off x="1050925" y="5973763"/>
            <a:ext cx="3200400" cy="915987"/>
          </a:xfrm>
          <a:prstGeom prst="rect">
            <a:avLst/>
          </a:prstGeom>
          <a:noFill/>
          <a:ln w="12700">
            <a:noFill/>
            <a:miter lim="800000"/>
            <a:headEnd type="none" w="sm" len="sm"/>
            <a:tailEnd type="none" w="sm" len="sm"/>
          </a:ln>
        </p:spPr>
        <p:txBody>
          <a:bodyPr>
            <a:spAutoFit/>
          </a:bodyPr>
          <a:lstStyle/>
          <a:p>
            <a:endParaRPr lang="en-US" altLang="zh-CN"/>
          </a:p>
          <a:p>
            <a:endParaRPr lang="en-US" altLang="zh-CN" i="1"/>
          </a:p>
          <a:p>
            <a:endParaRPr lang="en-US" altLang="zh-CN"/>
          </a:p>
        </p:txBody>
      </p:sp>
      <p:sp>
        <p:nvSpPr>
          <p:cNvPr id="409612" name="Text Box 71"/>
          <p:cNvSpPr txBox="1">
            <a:spLocks noChangeArrowheads="1"/>
          </p:cNvSpPr>
          <p:nvPr/>
        </p:nvSpPr>
        <p:spPr bwMode="auto">
          <a:xfrm>
            <a:off x="1323975" y="4314825"/>
            <a:ext cx="2711450" cy="366713"/>
          </a:xfrm>
          <a:prstGeom prst="rect">
            <a:avLst/>
          </a:prstGeom>
          <a:noFill/>
          <a:ln w="12700">
            <a:noFill/>
            <a:miter lim="800000"/>
            <a:headEnd type="none" w="sm" len="sm"/>
            <a:tailEnd type="none" w="sm" len="sm"/>
          </a:ln>
        </p:spPr>
        <p:txBody>
          <a:bodyPr wrap="none">
            <a:spAutoFit/>
          </a:bodyPr>
          <a:lstStyle/>
          <a:p>
            <a:r>
              <a:rPr lang="en-US" altLang="zh-CN">
                <a:solidFill>
                  <a:schemeClr val="tx2"/>
                </a:solidFill>
              </a:rPr>
              <a:t>Normalized histogram</a:t>
            </a:r>
          </a:p>
        </p:txBody>
      </p:sp>
      <p:sp>
        <p:nvSpPr>
          <p:cNvPr id="409613" name="Text Box 45"/>
          <p:cNvSpPr txBox="1">
            <a:spLocks noChangeArrowheads="1"/>
          </p:cNvSpPr>
          <p:nvPr/>
        </p:nvSpPr>
        <p:spPr bwMode="auto">
          <a:xfrm>
            <a:off x="1111250" y="6264275"/>
            <a:ext cx="4419600" cy="584200"/>
          </a:xfrm>
          <a:prstGeom prst="rect">
            <a:avLst/>
          </a:prstGeom>
          <a:noFill/>
          <a:ln w="12700">
            <a:noFill/>
            <a:miter lim="800000"/>
            <a:headEnd type="none" w="sm" len="sm"/>
            <a:tailEnd type="none" w="sm" len="sm"/>
          </a:ln>
        </p:spPr>
        <p:txBody>
          <a:bodyPr>
            <a:spAutoFit/>
          </a:bodyPr>
          <a:lstStyle/>
          <a:p>
            <a:pPr marL="342900" indent="-342900"/>
            <a:r>
              <a:rPr lang="en-US" altLang="zh-CN" sz="1600"/>
              <a:t>0                  100                     200   </a:t>
            </a:r>
          </a:p>
          <a:p>
            <a:pPr marL="342900" indent="-342900"/>
            <a:r>
              <a:rPr lang="en-US" altLang="zh-CN" sz="1600"/>
              <a:t>Grad level(0-255)                            </a:t>
            </a:r>
            <a:r>
              <a:rPr lang="en-US" altLang="zh-CN" sz="1600" i="1"/>
              <a:t>r</a:t>
            </a:r>
            <a:r>
              <a:rPr lang="en-US" altLang="zh-CN" sz="1600" i="1" baseline="-25000"/>
              <a:t>k</a:t>
            </a:r>
            <a:endParaRPr lang="en-US" altLang="zh-CN" sz="1600" baseline="-25000"/>
          </a:p>
        </p:txBody>
      </p:sp>
      <p:sp>
        <p:nvSpPr>
          <p:cNvPr id="409614" name="Content Placeholder 2"/>
          <p:cNvSpPr>
            <a:spLocks noGrp="1"/>
          </p:cNvSpPr>
          <p:nvPr>
            <p:ph sz="half" idx="2"/>
          </p:nvPr>
        </p:nvSpPr>
        <p:spPr>
          <a:xfrm>
            <a:off x="4759325" y="1638300"/>
            <a:ext cx="4038600" cy="4530725"/>
          </a:xfrm>
        </p:spPr>
        <p:txBody>
          <a:bodyPr/>
          <a:lstStyle/>
          <a:p>
            <a:r>
              <a:rPr lang="en-US" altLang="zh-CN" smtClean="0"/>
              <a:t> </a:t>
            </a:r>
          </a:p>
        </p:txBody>
      </p:sp>
      <p:graphicFrame>
        <p:nvGraphicFramePr>
          <p:cNvPr id="4" name="Table 3"/>
          <p:cNvGraphicFramePr>
            <a:graphicFrameLocks noGrp="1"/>
          </p:cNvGraphicFramePr>
          <p:nvPr/>
        </p:nvGraphicFramePr>
        <p:xfrm>
          <a:off x="5219700" y="836613"/>
          <a:ext cx="3340100" cy="2505075"/>
        </p:xfrm>
        <a:graphic>
          <a:graphicData uri="http://schemas.openxmlformats.org/drawingml/2006/table">
            <a:tbl>
              <a:tblPr/>
              <a:tblGrid>
                <a:gridCol w="835025"/>
                <a:gridCol w="835025"/>
                <a:gridCol w="835025"/>
                <a:gridCol w="835025"/>
              </a:tblGrid>
              <a:tr h="523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200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45</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2</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120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120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200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45</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100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200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200</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45</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Calibri" pitchFamily="34" charset="0"/>
                          <a:ea typeface="PMingLiU" pitchFamily="18" charset="-120"/>
                        </a:rPr>
                        <a:t>45</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409647" name="TextBox 4"/>
          <p:cNvSpPr txBox="1">
            <a:spLocks noChangeArrowheads="1"/>
          </p:cNvSpPr>
          <p:nvPr/>
        </p:nvSpPr>
        <p:spPr bwMode="auto">
          <a:xfrm>
            <a:off x="7235825" y="3429000"/>
            <a:ext cx="1400175" cy="368300"/>
          </a:xfrm>
          <a:prstGeom prst="rect">
            <a:avLst/>
          </a:prstGeom>
          <a:noFill/>
          <a:ln w="9525">
            <a:noFill/>
            <a:miter lim="800000"/>
            <a:headEnd/>
            <a:tailEnd/>
          </a:ln>
        </p:spPr>
        <p:txBody>
          <a:bodyPr wrap="none">
            <a:spAutoFit/>
          </a:bodyPr>
          <a:lstStyle/>
          <a:p>
            <a:r>
              <a:rPr lang="en-US" altLang="zh-CN"/>
              <a:t>N columns</a:t>
            </a:r>
          </a:p>
        </p:txBody>
      </p:sp>
      <p:sp>
        <p:nvSpPr>
          <p:cNvPr id="409648" name="TextBox 30"/>
          <p:cNvSpPr txBox="1">
            <a:spLocks noChangeArrowheads="1"/>
          </p:cNvSpPr>
          <p:nvPr/>
        </p:nvSpPr>
        <p:spPr bwMode="auto">
          <a:xfrm>
            <a:off x="4387850" y="914400"/>
            <a:ext cx="731838" cy="646113"/>
          </a:xfrm>
          <a:prstGeom prst="rect">
            <a:avLst/>
          </a:prstGeom>
          <a:noFill/>
          <a:ln w="9525">
            <a:noFill/>
            <a:miter lim="800000"/>
            <a:headEnd/>
            <a:tailEnd/>
          </a:ln>
        </p:spPr>
        <p:txBody>
          <a:bodyPr wrap="none">
            <a:spAutoFit/>
          </a:bodyPr>
          <a:lstStyle/>
          <a:p>
            <a:r>
              <a:rPr lang="en-US" altLang="zh-CN"/>
              <a:t>M</a:t>
            </a:r>
          </a:p>
          <a:p>
            <a:r>
              <a:rPr lang="en-US" altLang="zh-CN"/>
              <a:t>rows</a:t>
            </a:r>
          </a:p>
        </p:txBody>
      </p:sp>
      <p:cxnSp>
        <p:nvCxnSpPr>
          <p:cNvPr id="9" name="Straight Arrow Connector 8"/>
          <p:cNvCxnSpPr/>
          <p:nvPr/>
        </p:nvCxnSpPr>
        <p:spPr>
          <a:xfrm flipV="1">
            <a:off x="1157288" y="5959475"/>
            <a:ext cx="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298575" y="5888038"/>
            <a:ext cx="0" cy="22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828800" y="5786438"/>
            <a:ext cx="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2655888" y="5948363"/>
            <a:ext cx="11112" cy="163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702050" y="5856288"/>
            <a:ext cx="0" cy="255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46" name="Table 45"/>
          <p:cNvGraphicFramePr>
            <a:graphicFrameLocks noGrp="1"/>
          </p:cNvGraphicFramePr>
          <p:nvPr/>
        </p:nvGraphicFramePr>
        <p:xfrm>
          <a:off x="5076825" y="3860800"/>
          <a:ext cx="2243138" cy="2598738"/>
        </p:xfrm>
        <a:graphic>
          <a:graphicData uri="http://schemas.openxmlformats.org/drawingml/2006/table">
            <a:tbl>
              <a:tblPr/>
              <a:tblGrid>
                <a:gridCol w="1120775"/>
                <a:gridCol w="1122363"/>
              </a:tblGrid>
              <a:tr h="388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level</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count</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8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2</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1</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8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7</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3</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8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45</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4</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8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100</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6</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8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120</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2</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8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200</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Calibri" pitchFamily="34" charset="0"/>
                          <a:ea typeface="PMingLiU" pitchFamily="18" charset="-120"/>
                        </a:rPr>
                        <a:t>4</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cxnSp>
        <p:nvCxnSpPr>
          <p:cNvPr id="56" name="Straight Arrow Connector 55"/>
          <p:cNvCxnSpPr/>
          <p:nvPr/>
        </p:nvCxnSpPr>
        <p:spPr>
          <a:xfrm flipV="1">
            <a:off x="2393950" y="5605463"/>
            <a:ext cx="0" cy="506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F556454E-7C95-46BA-B5B7-C02B82DB7C76}" type="slidenum">
              <a:rPr lang="en-US" altLang="zh-CN"/>
              <a:pPr>
                <a:defRPr/>
              </a:pPr>
              <a:t>86</a:t>
            </a:fld>
            <a:endParaRPr lang="en-US" altLang="zh-CN" dirty="0"/>
          </a:p>
        </p:txBody>
      </p:sp>
      <p:sp>
        <p:nvSpPr>
          <p:cNvPr id="4" name="灯片编号占位符 3"/>
          <p:cNvSpPr txBox="1">
            <a:spLocks noGrp="1"/>
          </p:cNvSpPr>
          <p:nvPr/>
        </p:nvSpPr>
        <p:spPr bwMode="auto">
          <a:xfrm>
            <a:off x="7042150" y="6356350"/>
            <a:ext cx="1905000" cy="457200"/>
          </a:xfrm>
          <a:prstGeom prst="rect">
            <a:avLst/>
          </a:prstGeom>
          <a:noFill/>
          <a:ln>
            <a:miter lim="800000"/>
            <a:headEnd/>
            <a:tailEnd/>
          </a:ln>
        </p:spPr>
        <p:txBody>
          <a:bodyPr anchor="b"/>
          <a:lstStyle/>
          <a:p>
            <a:pPr algn="r" eaLnBrk="0" hangingPunct="0">
              <a:defRPr/>
            </a:pPr>
            <a:fld id="{57102C46-1016-4AC9-AF2F-2B8065A72EE7}" type="slidenum">
              <a:rPr lang="en-US" altLang="zh-CN" sz="1400">
                <a:ea typeface="+mn-ea"/>
              </a:rPr>
              <a:pPr algn="r" eaLnBrk="0" hangingPunct="0">
                <a:defRPr/>
              </a:pPr>
              <a:t>86</a:t>
            </a:fld>
            <a:endParaRPr lang="en-US" altLang="zh-CN" sz="1400" dirty="0">
              <a:ea typeface="+mn-ea"/>
            </a:endParaRPr>
          </a:p>
        </p:txBody>
      </p:sp>
      <p:sp>
        <p:nvSpPr>
          <p:cNvPr id="405507" name="标题 6"/>
          <p:cNvSpPr>
            <a:spLocks noGrp="1"/>
          </p:cNvSpPr>
          <p:nvPr>
            <p:ph type="title"/>
          </p:nvPr>
        </p:nvSpPr>
        <p:spPr/>
        <p:txBody>
          <a:bodyPr/>
          <a:lstStyle/>
          <a:p>
            <a:r>
              <a:rPr lang="en-US" altLang="zh-CN" dirty="0" smtClean="0"/>
              <a:t>Application of histogram</a:t>
            </a:r>
            <a:endParaRPr lang="zh-CN" altLang="en-US" dirty="0" smtClean="0"/>
          </a:p>
        </p:txBody>
      </p:sp>
      <p:pic>
        <p:nvPicPr>
          <p:cNvPr id="6" name="图片 5" descr="1.jpg"/>
          <p:cNvPicPr>
            <a:picLocks noChangeAspect="1"/>
          </p:cNvPicPr>
          <p:nvPr/>
        </p:nvPicPr>
        <p:blipFill>
          <a:blip r:embed="rId3" cstate="print"/>
          <a:stretch>
            <a:fillRect/>
          </a:stretch>
        </p:blipFill>
        <p:spPr>
          <a:xfrm>
            <a:off x="0" y="1772816"/>
            <a:ext cx="4320540" cy="1805940"/>
          </a:xfrm>
          <a:prstGeom prst="rect">
            <a:avLst/>
          </a:prstGeom>
        </p:spPr>
      </p:pic>
      <p:pic>
        <p:nvPicPr>
          <p:cNvPr id="7" name="图片 6" descr="2.jpg"/>
          <p:cNvPicPr>
            <a:picLocks noChangeAspect="1"/>
          </p:cNvPicPr>
          <p:nvPr/>
        </p:nvPicPr>
        <p:blipFill>
          <a:blip r:embed="rId4" cstate="print"/>
          <a:stretch>
            <a:fillRect/>
          </a:stretch>
        </p:blipFill>
        <p:spPr>
          <a:xfrm>
            <a:off x="0" y="3573016"/>
            <a:ext cx="4297680" cy="1973580"/>
          </a:xfrm>
          <a:prstGeom prst="rect">
            <a:avLst/>
          </a:prstGeom>
        </p:spPr>
      </p:pic>
      <p:pic>
        <p:nvPicPr>
          <p:cNvPr id="8" name="图片 7" descr="3.jpg"/>
          <p:cNvPicPr>
            <a:picLocks noChangeAspect="1"/>
          </p:cNvPicPr>
          <p:nvPr/>
        </p:nvPicPr>
        <p:blipFill>
          <a:blip r:embed="rId5" cstate="print"/>
          <a:stretch>
            <a:fillRect/>
          </a:stretch>
        </p:blipFill>
        <p:spPr>
          <a:xfrm>
            <a:off x="4427984" y="1700808"/>
            <a:ext cx="4259580" cy="1897380"/>
          </a:xfrm>
          <a:prstGeom prst="rect">
            <a:avLst/>
          </a:prstGeom>
        </p:spPr>
      </p:pic>
      <p:pic>
        <p:nvPicPr>
          <p:cNvPr id="9" name="图片 8" descr="4.jpg"/>
          <p:cNvPicPr>
            <a:picLocks noChangeAspect="1"/>
          </p:cNvPicPr>
          <p:nvPr/>
        </p:nvPicPr>
        <p:blipFill>
          <a:blip r:embed="rId6" cstate="print"/>
          <a:stretch>
            <a:fillRect/>
          </a:stretch>
        </p:blipFill>
        <p:spPr>
          <a:xfrm>
            <a:off x="4427984" y="3573016"/>
            <a:ext cx="4091940" cy="1607820"/>
          </a:xfrm>
          <a:prstGeom prst="rect">
            <a:avLst/>
          </a:prstGeom>
        </p:spPr>
      </p:pic>
      <p:pic>
        <p:nvPicPr>
          <p:cNvPr id="10" name="图片 9" descr="5.jpg"/>
          <p:cNvPicPr>
            <a:picLocks noChangeAspect="1"/>
          </p:cNvPicPr>
          <p:nvPr/>
        </p:nvPicPr>
        <p:blipFill>
          <a:blip r:embed="rId7" cstate="print"/>
          <a:stretch>
            <a:fillRect/>
          </a:stretch>
        </p:blipFill>
        <p:spPr>
          <a:xfrm>
            <a:off x="4427984" y="5121736"/>
            <a:ext cx="4099560" cy="169164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D2D10F59-C821-4E01-B6A5-4EC7434F5548}" type="slidenum">
              <a:rPr lang="zh-CN" altLang="en-US"/>
              <a:pPr>
                <a:defRPr/>
              </a:pPr>
              <a:t>9</a:t>
            </a:fld>
            <a:endParaRPr lang="en-US" altLang="zh-CN" dirty="0"/>
          </a:p>
        </p:txBody>
      </p:sp>
      <p:sp>
        <p:nvSpPr>
          <p:cNvPr id="208898" name="Rectangle 2"/>
          <p:cNvSpPr>
            <a:spLocks noGrp="1" noChangeArrowheads="1"/>
          </p:cNvSpPr>
          <p:nvPr>
            <p:ph type="title"/>
          </p:nvPr>
        </p:nvSpPr>
        <p:spPr/>
        <p:txBody>
          <a:bodyPr/>
          <a:lstStyle/>
          <a:p>
            <a:r>
              <a:rPr lang="en-US" altLang="zh-CN" smtClean="0"/>
              <a:t>Background</a:t>
            </a:r>
          </a:p>
        </p:txBody>
      </p:sp>
      <p:sp>
        <p:nvSpPr>
          <p:cNvPr id="208899" name="Rectangle 3"/>
          <p:cNvSpPr>
            <a:spLocks noGrp="1" noChangeArrowheads="1"/>
          </p:cNvSpPr>
          <p:nvPr>
            <p:ph type="body" sz="half" idx="1"/>
          </p:nvPr>
        </p:nvSpPr>
        <p:spPr>
          <a:xfrm>
            <a:off x="590550" y="1844675"/>
            <a:ext cx="8374063" cy="4449763"/>
          </a:xfrm>
        </p:spPr>
        <p:txBody>
          <a:bodyPr/>
          <a:lstStyle/>
          <a:p>
            <a:r>
              <a:rPr lang="en-US" altLang="zh-CN" smtClean="0"/>
              <a:t>The operator can apply to a single image ( our focus in the chapter) or to a set of images, such as performing the pixel-pixel sum of a sequence of images for noise reduction.</a:t>
            </a:r>
          </a:p>
          <a:p>
            <a:r>
              <a:rPr lang="en-US" altLang="zh-CN" smtClean="0"/>
              <a:t>A neighborhood about (x,y) is defined by using a square (or rectangular) subimage area centered at (x,y).</a:t>
            </a:r>
          </a:p>
          <a:p>
            <a:endParaRPr lang="zh-CN" altLang="en-US"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16528</TotalTime>
  <Words>2851</Words>
  <Application>Microsoft Office PowerPoint</Application>
  <PresentationFormat>全屏显示(4:3)</PresentationFormat>
  <Paragraphs>561</Paragraphs>
  <Slides>86</Slides>
  <Notes>80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86</vt:i4>
      </vt:variant>
    </vt:vector>
  </HeadingPairs>
  <TitlesOfParts>
    <vt:vector size="89" baseType="lpstr">
      <vt:lpstr>主题1</vt:lpstr>
      <vt:lpstr>Equation</vt:lpstr>
      <vt:lpstr>方程式</vt:lpstr>
      <vt:lpstr>Digital Image Processing</vt:lpstr>
      <vt:lpstr>Chapter 3 </vt:lpstr>
      <vt:lpstr>Contents</vt:lpstr>
      <vt:lpstr>Background</vt:lpstr>
      <vt:lpstr>Background</vt:lpstr>
      <vt:lpstr>Several Examples for Image Enhancement</vt:lpstr>
      <vt:lpstr>Several Examples for Image Enhancement</vt:lpstr>
      <vt:lpstr>Background</vt:lpstr>
      <vt:lpstr>Background</vt:lpstr>
      <vt:lpstr>Background</vt:lpstr>
      <vt:lpstr>Some Basic Intensity Transformations Functions</vt:lpstr>
      <vt:lpstr>Point Processing</vt:lpstr>
      <vt:lpstr>Point Processing</vt:lpstr>
      <vt:lpstr>Some Basic Intensity Transformations</vt:lpstr>
      <vt:lpstr>Image Negatives</vt:lpstr>
      <vt:lpstr>Image Negatives</vt:lpstr>
      <vt:lpstr>Example</vt:lpstr>
      <vt:lpstr>Log Transformations</vt:lpstr>
      <vt:lpstr>Log transformation</vt:lpstr>
      <vt:lpstr>Illustration</vt:lpstr>
      <vt:lpstr>Example</vt:lpstr>
      <vt:lpstr>Power-Law Transformations</vt:lpstr>
      <vt:lpstr>Illustration</vt:lpstr>
      <vt:lpstr>Gamma correction</vt:lpstr>
      <vt:lpstr>Gamma Correction Illustration</vt:lpstr>
      <vt:lpstr>PowerPoint 演示文稿</vt:lpstr>
      <vt:lpstr>PowerPoint 演示文稿</vt:lpstr>
      <vt:lpstr>Piecewise-Linear Transformation Functions</vt:lpstr>
      <vt:lpstr>Piecewise-Linear Transformation Functions</vt:lpstr>
      <vt:lpstr>Shape of the PLT function</vt:lpstr>
      <vt:lpstr>PowerPoint 演示文稿</vt:lpstr>
      <vt:lpstr>Intensity-Level Slicing</vt:lpstr>
      <vt:lpstr>Gray-Level Slicing</vt:lpstr>
      <vt:lpstr>Example</vt:lpstr>
      <vt:lpstr>Bit-Plane Slicing</vt:lpstr>
      <vt:lpstr>Bit-Plane</vt:lpstr>
      <vt:lpstr>Bit planes </vt:lpstr>
      <vt:lpstr>Bit planes </vt:lpstr>
      <vt:lpstr>PowerPoint 演示文稿</vt:lpstr>
      <vt:lpstr>PowerPoint 演示文稿</vt:lpstr>
      <vt:lpstr>PowerPoint 演示文稿</vt:lpstr>
      <vt:lpstr>Histogram(直方图)</vt:lpstr>
      <vt:lpstr>Histogram Processing</vt:lpstr>
      <vt:lpstr>Histogram Processing</vt:lpstr>
      <vt:lpstr>Histogram Processing</vt:lpstr>
      <vt:lpstr>PowerPoint 演示文稿</vt:lpstr>
      <vt:lpstr>Histogram Processing</vt:lpstr>
      <vt:lpstr>Histogram Processing</vt:lpstr>
      <vt:lpstr>Histogram Equalization（直方图均衡化）</vt:lpstr>
      <vt:lpstr>Histogram Equalization</vt:lpstr>
      <vt:lpstr>Histogram Equalization</vt:lpstr>
      <vt:lpstr>Continuous Transformation</vt:lpstr>
      <vt:lpstr>A transformation function</vt:lpstr>
      <vt:lpstr>Discrete Version</vt:lpstr>
      <vt:lpstr>Example 1 of histogram equalization</vt:lpstr>
      <vt:lpstr>Example 1 of histogram equalization</vt:lpstr>
      <vt:lpstr>Example 2 of histogram equalization</vt:lpstr>
      <vt:lpstr>Example 2</vt:lpstr>
      <vt:lpstr>Example 2 of histogram equalization</vt:lpstr>
      <vt:lpstr>Note</vt:lpstr>
      <vt:lpstr> </vt:lpstr>
      <vt:lpstr>Transformation Functions</vt:lpstr>
      <vt:lpstr>Histogram Matching (or Specification) 直方图规定化</vt:lpstr>
      <vt:lpstr>histogram Matching </vt:lpstr>
      <vt:lpstr>Histogram Matching </vt:lpstr>
      <vt:lpstr>Histogram Matching </vt:lpstr>
      <vt:lpstr>Histogram Matching </vt:lpstr>
      <vt:lpstr>Histogram Matching </vt:lpstr>
      <vt:lpstr>Example</vt:lpstr>
      <vt:lpstr>Example (cont.)</vt:lpstr>
      <vt:lpstr>PowerPoint 演示文稿</vt:lpstr>
      <vt:lpstr>Local Enhancement</vt:lpstr>
      <vt:lpstr>Local Enhancement</vt:lpstr>
      <vt:lpstr>The procedure of LE</vt:lpstr>
      <vt:lpstr>Example</vt:lpstr>
      <vt:lpstr>Use of histogram statistics for image enhancement</vt:lpstr>
      <vt:lpstr>Use of histogram statistics for image enhancement</vt:lpstr>
      <vt:lpstr>Use of histogram statistics for image enhancement</vt:lpstr>
      <vt:lpstr>Use of histogram statistics for image enhancement</vt:lpstr>
      <vt:lpstr>Use of histogram statistics for image enhancement</vt:lpstr>
      <vt:lpstr>Use of histogram statistics for image enhancement</vt:lpstr>
      <vt:lpstr>Summary</vt:lpstr>
      <vt:lpstr>Homework</vt:lpstr>
      <vt:lpstr>PowerPoint 演示文稿</vt:lpstr>
      <vt:lpstr>ANSWER:  Normalized histogram</vt:lpstr>
      <vt:lpstr>Application of histogram</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 digital image processing </dc:title>
  <dc:subject/>
  <dc:creator/>
  <dc:description/>
  <cp:lastModifiedBy>a</cp:lastModifiedBy>
  <cp:revision>924</cp:revision>
  <dcterms:created xsi:type="dcterms:W3CDTF">2000-11-14T14:30:22Z</dcterms:created>
  <dcterms:modified xsi:type="dcterms:W3CDTF">2017-10-23T16:28:05Z</dcterms:modified>
</cp:coreProperties>
</file>